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54" r:id="rId2"/>
    <p:sldId id="353" r:id="rId3"/>
    <p:sldId id="352" r:id="rId4"/>
    <p:sldId id="346" r:id="rId5"/>
    <p:sldId id="347" r:id="rId6"/>
    <p:sldId id="349" r:id="rId7"/>
    <p:sldId id="348" r:id="rId8"/>
    <p:sldId id="350"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ncalani, Riccardo (NSL)" initials="BR(" lastIdx="1" clrIdx="0">
    <p:extLst>
      <p:ext uri="{19B8F6BF-5375-455C-9EA6-DF929625EA0E}">
        <p15:presenceInfo xmlns:p15="http://schemas.microsoft.com/office/powerpoint/2012/main" userId="S-1-5-21-2107199734-1002509562-578033828-40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CECE"/>
    <a:srgbClr val="F4F6F6"/>
    <a:srgbClr val="F36D25"/>
    <a:srgbClr val="279B48"/>
    <a:srgbClr val="009EDB"/>
    <a:srgbClr val="E11484"/>
    <a:srgbClr val="2397D4"/>
    <a:srgbClr val="A21942"/>
    <a:srgbClr val="183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77" y="1027"/>
      </p:cViewPr>
      <p:guideLst/>
    </p:cSldViewPr>
  </p:slideViewPr>
  <p:notesTextViewPr>
    <p:cViewPr>
      <p:scale>
        <a:sx n="1" d="1"/>
        <a:sy n="1" d="1"/>
      </p:scale>
      <p:origin x="0" y="0"/>
    </p:cViewPr>
  </p:notesTextViewPr>
  <p:notesViewPr>
    <p:cSldViewPr snapToGrid="0">
      <p:cViewPr varScale="1">
        <p:scale>
          <a:sx n="51" d="100"/>
          <a:sy n="51" d="100"/>
        </p:scale>
        <p:origin x="262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03157-0BD5-4774-BB83-84C8F346CB96}" type="datetimeFigureOut">
              <a:rPr lang="de-DE" smtClean="0"/>
              <a:t>03.12.2021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04357-7FF2-4D22-A0EF-26E7C62D5695}" type="slidenum">
              <a:rPr lang="de-DE" smtClean="0"/>
              <a:t>‹#›</a:t>
            </a:fld>
            <a:endParaRPr lang="de-DE"/>
          </a:p>
        </p:txBody>
      </p:sp>
    </p:spTree>
    <p:extLst>
      <p:ext uri="{BB962C8B-B14F-4D97-AF65-F5344CB8AC3E}">
        <p14:creationId xmlns:p14="http://schemas.microsoft.com/office/powerpoint/2010/main" val="337244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8633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313106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8764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lvl1pPr marL="457200" indent="-4572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90778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5861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de-DE"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283339A3-750B-4343-A9BB-CEB5C0C44F8B}" type="datetimeFigureOut">
              <a:rPr lang="de-DE" smtClean="0"/>
              <a:t>03.12.2021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1417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283339A3-750B-4343-A9BB-CEB5C0C44F8B}" type="datetimeFigureOut">
              <a:rPr lang="de-DE" smtClean="0"/>
              <a:t>03.12.2021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3830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283339A3-750B-4343-A9BB-CEB5C0C44F8B}" type="datetimeFigureOut">
              <a:rPr lang="de-DE" smtClean="0"/>
              <a:t>03.12.2021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7673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339A3-750B-4343-A9BB-CEB5C0C44F8B}" type="datetimeFigureOut">
              <a:rPr lang="de-DE" smtClean="0"/>
              <a:t>03.12.2021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995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03.12.2021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54344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03.12.2021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78564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png"/><Relationship Id="rId5" Type="http://schemas.openxmlformats.org/officeDocument/2006/relationships/slideLayout" Target="../slideLayouts/slideLayout5.xml"/><Relationship Id="rId15" Type="http://schemas.openxmlformats.org/officeDocument/2006/relationships/image" Target="../media/image3.png"/><Relationship Id="rId23" Type="http://schemas.openxmlformats.org/officeDocument/2006/relationships/image" Target="../media/image11.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57805"/>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1422930"/>
            <a:ext cx="10515600" cy="45307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339A3-750B-4343-A9BB-CEB5C0C44F8B}" type="datetimeFigureOut">
              <a:rPr lang="de-DE" smtClean="0"/>
              <a:t>03.12.2021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13EC6-EDF0-4D66-AC8E-AF6A89E3608B}" type="slidenum">
              <a:rPr lang="de-DE" smtClean="0"/>
              <a:t>‹#›</a:t>
            </a:fld>
            <a:endParaRPr lang="de-DE"/>
          </a:p>
        </p:txBody>
      </p:sp>
      <p:grpSp>
        <p:nvGrpSpPr>
          <p:cNvPr id="19" name="Group 18"/>
          <p:cNvGrpSpPr>
            <a:grpSpLocks noChangeAspect="1"/>
          </p:cNvGrpSpPr>
          <p:nvPr userDrawn="1"/>
        </p:nvGrpSpPr>
        <p:grpSpPr>
          <a:xfrm>
            <a:off x="838200" y="5953655"/>
            <a:ext cx="10515600" cy="805389"/>
            <a:chOff x="232132" y="5806820"/>
            <a:chExt cx="11779759" cy="902210"/>
          </a:xfrm>
        </p:grpSpPr>
        <p:pic>
          <p:nvPicPr>
            <p:cNvPr id="7" name="Picture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09681" y="5806820"/>
              <a:ext cx="902210" cy="902210"/>
            </a:xfrm>
            <a:prstGeom prst="rect">
              <a:avLst/>
            </a:prstGeom>
          </p:spPr>
        </p:pic>
        <p:pic>
          <p:nvPicPr>
            <p:cNvPr id="8" name="Picture 7"/>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232132" y="5806820"/>
              <a:ext cx="902210" cy="902210"/>
            </a:xfrm>
            <a:prstGeom prst="rect">
              <a:avLst/>
            </a:prstGeom>
          </p:spPr>
        </p:pic>
        <p:pic>
          <p:nvPicPr>
            <p:cNvPr id="9" name="Picture 8"/>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220169" y="5806820"/>
              <a:ext cx="902210" cy="902210"/>
            </a:xfrm>
            <a:prstGeom prst="rect">
              <a:avLst/>
            </a:prstGeom>
          </p:spPr>
        </p:pic>
        <p:pic>
          <p:nvPicPr>
            <p:cNvPr id="10" name="Picture 9"/>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2208206" y="5806820"/>
              <a:ext cx="905258" cy="902210"/>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3199291" y="5806820"/>
              <a:ext cx="905258" cy="902210"/>
            </a:xfrm>
            <a:prstGeom prst="rect">
              <a:avLst/>
            </a:prstGeom>
          </p:spPr>
        </p:pic>
        <p:pic>
          <p:nvPicPr>
            <p:cNvPr id="12" name="Picture 11"/>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4190376" y="5806820"/>
              <a:ext cx="902210" cy="902210"/>
            </a:xfrm>
            <a:prstGeom prst="rect">
              <a:avLst/>
            </a:prstGeom>
          </p:spPr>
        </p:pic>
        <p:pic>
          <p:nvPicPr>
            <p:cNvPr id="13" name="Picture 12"/>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5178413" y="5806820"/>
              <a:ext cx="905258" cy="902210"/>
            </a:xfrm>
            <a:prstGeom prst="rect">
              <a:avLst/>
            </a:prstGeom>
          </p:spPr>
        </p:pic>
        <p:pic>
          <p:nvPicPr>
            <p:cNvPr id="14" name="Picture 13"/>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6169498" y="5806820"/>
              <a:ext cx="902210" cy="902210"/>
            </a:xfrm>
            <a:prstGeom prst="rect">
              <a:avLst/>
            </a:prstGeom>
          </p:spPr>
        </p:pic>
        <p:pic>
          <p:nvPicPr>
            <p:cNvPr id="15" name="Picture 14"/>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7157535" y="5806820"/>
              <a:ext cx="902210" cy="902210"/>
            </a:xfrm>
            <a:prstGeom prst="rect">
              <a:avLst/>
            </a:prstGeom>
          </p:spPr>
        </p:pic>
        <p:pic>
          <p:nvPicPr>
            <p:cNvPr id="16" name="Picture 15"/>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8145572" y="5806820"/>
              <a:ext cx="902210" cy="902210"/>
            </a:xfrm>
            <a:prstGeom prst="rect">
              <a:avLst/>
            </a:prstGeom>
          </p:spPr>
        </p:pic>
        <p:pic>
          <p:nvPicPr>
            <p:cNvPr id="17" name="Picture 16"/>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9133609" y="5806820"/>
              <a:ext cx="902210" cy="902210"/>
            </a:xfrm>
            <a:prstGeom prst="rect">
              <a:avLst/>
            </a:prstGeom>
          </p:spPr>
        </p:pic>
        <p:pic>
          <p:nvPicPr>
            <p:cNvPr id="18" name="Picture 1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10121645" y="5806820"/>
              <a:ext cx="902210" cy="902210"/>
            </a:xfrm>
            <a:prstGeom prst="rect">
              <a:avLst/>
            </a:prstGeom>
          </p:spPr>
        </p:pic>
      </p:grpSp>
    </p:spTree>
    <p:extLst>
      <p:ext uri="{BB962C8B-B14F-4D97-AF65-F5344CB8AC3E}">
        <p14:creationId xmlns:p14="http://schemas.microsoft.com/office/powerpoint/2010/main" val="196468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9EDB"/>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B0F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dg6data.org/" TargetMode="External"/><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 Id="rId4" Type="http://schemas.openxmlformats.org/officeDocument/2006/relationships/hyperlink" Target="https://www.sdg6monitoring.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s-ES" dirty="0"/>
              <a:t>Misión voluntaria de los países </a:t>
            </a:r>
            <a:endParaRPr lang="en-GB" dirty="0"/>
          </a:p>
        </p:txBody>
      </p:sp>
      <p:sp>
        <p:nvSpPr>
          <p:cNvPr id="5" name="Subtitle 4"/>
          <p:cNvSpPr>
            <a:spLocks noGrp="1"/>
          </p:cNvSpPr>
          <p:nvPr>
            <p:ph type="subTitle" idx="1"/>
          </p:nvPr>
        </p:nvSpPr>
        <p:spPr/>
        <p:txBody>
          <a:bodyPr/>
          <a:lstStyle/>
          <a:p>
            <a:r>
              <a:rPr lang="es-ES" b="1" dirty="0"/>
              <a:t>Segundo Taller Mundial para el Monitoreo Integrado del ODS 6 sobre agua y saneamiento </a:t>
            </a:r>
            <a:endParaRPr lang="en-CH" dirty="0"/>
          </a:p>
          <a:p>
            <a:r>
              <a:rPr lang="es-ES" dirty="0"/>
              <a:t>9 de diciembre de 2021 y 8 a 10 de febrero de 2022, en línea</a:t>
            </a:r>
            <a:endParaRPr lang="en-GB" dirty="0"/>
          </a:p>
        </p:txBody>
      </p:sp>
    </p:spTree>
    <p:extLst>
      <p:ext uri="{BB962C8B-B14F-4D97-AF65-F5344CB8AC3E}">
        <p14:creationId xmlns:p14="http://schemas.microsoft.com/office/powerpoint/2010/main" val="96994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Información sobre la misión</a:t>
            </a:r>
            <a:endParaRPr lang="en-GB" dirty="0"/>
          </a:p>
        </p:txBody>
      </p:sp>
      <p:sp>
        <p:nvSpPr>
          <p:cNvPr id="3" name="Content Placeholder 2"/>
          <p:cNvSpPr>
            <a:spLocks noGrp="1"/>
          </p:cNvSpPr>
          <p:nvPr>
            <p:ph idx="1"/>
          </p:nvPr>
        </p:nvSpPr>
        <p:spPr/>
        <p:txBody>
          <a:bodyPr>
            <a:normAutofit fontScale="55000" lnSpcReduction="20000"/>
          </a:bodyPr>
          <a:lstStyle/>
          <a:p>
            <a:r>
              <a:rPr lang="es-ES" dirty="0"/>
              <a:t>Esta misión es voluntaria, pero instamos a su país a que la lleve a cabo, ya que contribuirá a crear un diálogo intersectorial en su país y a que los debates del taller de febrero estén mejor fundamentados.</a:t>
            </a:r>
            <a:endParaRPr lang="en-GB" dirty="0"/>
          </a:p>
          <a:p>
            <a:pPr lvl="0"/>
            <a:r>
              <a:rPr lang="es-ES" dirty="0"/>
              <a:t>La misión consiste en una serie de preguntas sobre tres temas, directamente relacionados con las cuestiones que se abordarán en el taller. En concreto, nos gustaría obtener más información sobre la manera en que su país ha llevado a cabo el monitoreo del ODS 6 durante los últimos años (respecto a todos los indicadores del ODS 6), la forma en que se comunican y utilizan los datos en los procesos normativos nacionales, y sus necesidades y prioridades de cara a la labor futura. </a:t>
            </a:r>
            <a:endParaRPr lang="en-CH" dirty="0"/>
          </a:p>
          <a:p>
            <a:pPr lvl="0"/>
            <a:r>
              <a:rPr lang="es-ES" dirty="0"/>
              <a:t>A fin de completar la misión, le recomendamos que organice una reunión con el mayor número posible de punto focales del ODS 6 en su país. Entre ellos se encuentran el punto focal global del monitoreo del ODS 6, todos los puntos focales de indicadores específicos (en todos los ministerios), así como los contactos en la oficina nacional de estadística con responsabilidad general de presentar informes sobre los ODS. </a:t>
            </a:r>
            <a:endParaRPr lang="en-CH" dirty="0"/>
          </a:p>
          <a:p>
            <a:pPr lvl="0"/>
            <a:r>
              <a:rPr lang="es-ES" dirty="0"/>
              <a:t>Si aún no conoce a los demás puntos focales de su país, escríbanos a través de la dirección </a:t>
            </a:r>
            <a:r>
              <a:rPr lang="es-ES" u="sng" dirty="0">
                <a:hlinkClick r:id="rId2"/>
              </a:rPr>
              <a:t>monitoring@unwater.org</a:t>
            </a:r>
            <a:r>
              <a:rPr lang="es-ES" dirty="0"/>
              <a:t> y le ayudaremos a ponerse en contacto con ellos. Puede consultar todos los datos facilitados por su país en </a:t>
            </a:r>
            <a:r>
              <a:rPr lang="es-ES" u="sng" dirty="0">
                <a:hlinkClick r:id="rId3"/>
              </a:rPr>
              <a:t>https://sdg6data.org/</a:t>
            </a:r>
            <a:r>
              <a:rPr lang="es-ES" dirty="0"/>
              <a:t>.</a:t>
            </a:r>
            <a:endParaRPr lang="en-CH" dirty="0"/>
          </a:p>
          <a:p>
            <a:pPr lvl="0"/>
            <a:r>
              <a:rPr lang="es-ES" dirty="0"/>
              <a:t>La misión se presentará en la sesión inicial del </a:t>
            </a:r>
            <a:r>
              <a:rPr lang="es-ES" b="1" dirty="0"/>
              <a:t>9 de diciembre de 2021</a:t>
            </a:r>
            <a:r>
              <a:rPr lang="es-ES" dirty="0"/>
              <a:t>, en la que podrá plantear cualquier pregunta que tenga. También puede formular preguntas por correo electrónico a </a:t>
            </a:r>
            <a:r>
              <a:rPr lang="es-ES" u="sng" dirty="0">
                <a:hlinkClick r:id="rId2"/>
              </a:rPr>
              <a:t>monitoring@unwater.org</a:t>
            </a:r>
            <a:r>
              <a:rPr lang="es-ES" dirty="0"/>
              <a:t>.</a:t>
            </a:r>
            <a:endParaRPr lang="en-CH" dirty="0"/>
          </a:p>
          <a:p>
            <a:pPr lvl="0"/>
            <a:r>
              <a:rPr lang="es-ES" dirty="0"/>
              <a:t>Utilice la siguiente plantilla para describir la experiencia conjunta de su país (puede añadir tantas diapositivas como necesite). En cada página, encontrará las instrucciones para guiar sus debates.</a:t>
            </a:r>
            <a:endParaRPr lang="en-CH" dirty="0"/>
          </a:p>
          <a:p>
            <a:pPr lvl="0"/>
            <a:r>
              <a:rPr lang="es-ES" dirty="0"/>
              <a:t>Los países deben completar la misión y enviarla a la dirección</a:t>
            </a:r>
            <a:r>
              <a:rPr lang="es-ES" u="sng" dirty="0">
                <a:hlinkClick r:id="rId2"/>
              </a:rPr>
              <a:t>monitoring@unwater.org</a:t>
            </a:r>
            <a:r>
              <a:rPr lang="es-ES" dirty="0"/>
              <a:t> antes del </a:t>
            </a:r>
            <a:r>
              <a:rPr lang="es-ES" b="1" dirty="0"/>
              <a:t>31 de enero de 2022</a:t>
            </a:r>
            <a:r>
              <a:rPr lang="es-ES" dirty="0"/>
              <a:t>.</a:t>
            </a:r>
            <a:endParaRPr lang="en-CH" dirty="0"/>
          </a:p>
          <a:p>
            <a:pPr lvl="0"/>
            <a:r>
              <a:rPr lang="es-ES" dirty="0"/>
              <a:t>El contenido presentado ayudará a orientar los debates del taller, así como a planificar la próxima fase de la Iniciativa de ONU-Agua para el Monitoreo Integrado del ODS 6. Según corresponda, el contenido también se compartirá en </a:t>
            </a:r>
            <a:r>
              <a:rPr lang="es-ES" u="sng" dirty="0">
                <a:hlinkClick r:id="rId4"/>
              </a:rPr>
              <a:t>https://www.sdg6monitoring.org/</a:t>
            </a:r>
            <a:r>
              <a:rPr lang="es-ES" dirty="0"/>
              <a:t>, para inspirar a otros países en su trabajo (háganos saber si no quiere que publiquemos su misión).</a:t>
            </a:r>
            <a:endParaRPr lang="en-CH" dirty="0"/>
          </a:p>
        </p:txBody>
      </p:sp>
    </p:spTree>
    <p:extLst>
      <p:ext uri="{BB962C8B-B14F-4D97-AF65-F5344CB8AC3E}">
        <p14:creationId xmlns:p14="http://schemas.microsoft.com/office/powerpoint/2010/main" val="118645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Proceso previsto para completar la misión</a:t>
            </a:r>
            <a:endParaRPr lang="en-GB" dirty="0"/>
          </a:p>
        </p:txBody>
      </p:sp>
      <p:sp>
        <p:nvSpPr>
          <p:cNvPr id="3" name="Content Placeholder 2"/>
          <p:cNvSpPr>
            <a:spLocks noGrp="1"/>
          </p:cNvSpPr>
          <p:nvPr>
            <p:ph idx="1"/>
          </p:nvPr>
        </p:nvSpPr>
        <p:spPr/>
        <p:txBody>
          <a:bodyPr>
            <a:normAutofit/>
          </a:bodyPr>
          <a:lstStyle/>
          <a:p>
            <a:pPr lvl="0"/>
            <a:r>
              <a:rPr lang="es-ES" sz="2000" dirty="0"/>
              <a:t>Póngase en contacto con otros puntos focales del ODS 6 en su país para organizar una reunión (virtual o presencial si la situación lo permite).</a:t>
            </a:r>
            <a:endParaRPr lang="en-CH" sz="2000" dirty="0"/>
          </a:p>
          <a:p>
            <a:pPr lvl="0"/>
            <a:r>
              <a:rPr lang="es-ES" sz="2000" dirty="0"/>
              <a:t>Cada punto focal se prepara para la reunión analizando las preguntas desde su perspectiva, y realiza consultas con otros compañeros si es necesario.</a:t>
            </a:r>
            <a:endParaRPr lang="en-CH" sz="2000" dirty="0"/>
          </a:p>
          <a:p>
            <a:pPr lvl="0"/>
            <a:r>
              <a:rPr lang="es-ES" sz="2000" dirty="0"/>
              <a:t>Durante la reunión, todos los punto focales participan y las preguntas se discuten en grupo, para recopilar tanto las experiencias relativas a indicadores específicos como las transversales.</a:t>
            </a:r>
            <a:endParaRPr lang="en-CH" sz="2000" dirty="0"/>
          </a:p>
          <a:p>
            <a:pPr lvl="0"/>
            <a:r>
              <a:rPr lang="es-ES" sz="2000" dirty="0"/>
              <a:t>Uno de los puntos focales se encarga de la relatoría (posiblemente el punto focal global) y resume el debate y completa la misión basándose en la plantilla proporcionada (este documento de PowerPoint). </a:t>
            </a:r>
            <a:endParaRPr lang="en-CH" sz="2000" dirty="0"/>
          </a:p>
          <a:p>
            <a:pPr lvl="0"/>
            <a:r>
              <a:rPr lang="es-ES" sz="2000" dirty="0"/>
              <a:t>Todos los puntos focales revisan la misión completada y la envían a </a:t>
            </a:r>
            <a:r>
              <a:rPr lang="es-ES" sz="2000" u="sng" dirty="0">
                <a:hlinkClick r:id="rId2"/>
              </a:rPr>
              <a:t>monitoring@unwater.org</a:t>
            </a:r>
            <a:r>
              <a:rPr lang="es-ES" sz="2000" dirty="0"/>
              <a:t> antes del 31 de enero de 2022.</a:t>
            </a:r>
            <a:endParaRPr lang="en-CH" sz="2000" dirty="0"/>
          </a:p>
          <a:p>
            <a:pPr lvl="0"/>
            <a:r>
              <a:rPr lang="es-ES" sz="2000" dirty="0"/>
              <a:t>Todos los puntos focales participan en el taller para compartir la experiencia de su país con otros países participantes.</a:t>
            </a:r>
            <a:endParaRPr lang="en-CH" sz="2000" dirty="0"/>
          </a:p>
        </p:txBody>
      </p:sp>
    </p:spTree>
    <p:extLst>
      <p:ext uri="{BB962C8B-B14F-4D97-AF65-F5344CB8AC3E}">
        <p14:creationId xmlns:p14="http://schemas.microsoft.com/office/powerpoint/2010/main" val="363387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s-ES" sz="2000" u="sng" dirty="0"/>
              <a:t>Instrucciones</a:t>
            </a:r>
            <a:endParaRPr lang="en-CH" sz="2000" dirty="0"/>
          </a:p>
          <a:p>
            <a:pPr marL="0" indent="0">
              <a:buNone/>
            </a:pPr>
            <a:r>
              <a:rPr lang="es-ES" sz="2000" dirty="0"/>
              <a:t>Enumere todos los puntos focales que han participado en el ejercicio de la misión (nombre, organización e indicador en el que se centra).</a:t>
            </a:r>
            <a:endParaRPr lang="en-CH" sz="2000" dirty="0"/>
          </a:p>
          <a:p>
            <a:pPr marL="0" indent="0">
              <a:buNone/>
            </a:pPr>
            <a:endParaRPr lang="en-GB" sz="1800" dirty="0"/>
          </a:p>
        </p:txBody>
      </p:sp>
      <p:sp>
        <p:nvSpPr>
          <p:cNvPr id="5" name="Title 4"/>
          <p:cNvSpPr>
            <a:spLocks noGrp="1"/>
          </p:cNvSpPr>
          <p:nvPr>
            <p:ph type="title"/>
          </p:nvPr>
        </p:nvSpPr>
        <p:spPr/>
        <p:txBody>
          <a:bodyPr/>
          <a:lstStyle/>
          <a:p>
            <a:r>
              <a:rPr lang="es-ES" dirty="0"/>
              <a:t>Puntos focales del ODS 6 en el país</a:t>
            </a:r>
            <a:endParaRPr lang="en-GB" dirty="0"/>
          </a:p>
        </p:txBody>
      </p:sp>
      <p:grpSp>
        <p:nvGrpSpPr>
          <p:cNvPr id="4" name="Group 3"/>
          <p:cNvGrpSpPr>
            <a:grpSpLocks noChangeAspect="1"/>
          </p:cNvGrpSpPr>
          <p:nvPr/>
        </p:nvGrpSpPr>
        <p:grpSpPr>
          <a:xfrm>
            <a:off x="696000" y="3260366"/>
            <a:ext cx="10800000" cy="2466252"/>
            <a:chOff x="398009" y="3260366"/>
            <a:chExt cx="11574386" cy="2643088"/>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5" y="4654999"/>
              <a:ext cx="1248455" cy="1248455"/>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8" y="4654999"/>
              <a:ext cx="1248455" cy="1248455"/>
            </a:xfrm>
            <a:prstGeom prst="rect">
              <a:avLst/>
            </a:prstGeom>
          </p:spPr>
        </p:pic>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9" y="3260366"/>
              <a:ext cx="1248455" cy="1248455"/>
            </a:xfrm>
            <a:prstGeom prst="rect">
              <a:avLst/>
            </a:prstGeom>
          </p:spPr>
        </p:pic>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1" y="4654999"/>
              <a:ext cx="1248455" cy="1248455"/>
            </a:xfrm>
            <a:prstGeom prst="rect">
              <a:avLst/>
            </a:prstGeom>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7" y="4654999"/>
              <a:ext cx="1248455" cy="1248455"/>
            </a:xfrm>
            <a:prstGeom prst="rect">
              <a:avLst/>
            </a:prstGeom>
          </p:spPr>
        </p:pic>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4654999"/>
              <a:ext cx="1248455" cy="1248455"/>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4" y="4654999"/>
              <a:ext cx="1248455" cy="1248455"/>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3260366"/>
              <a:ext cx="1248455" cy="1248455"/>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8" y="3260366"/>
              <a:ext cx="1248455" cy="1248455"/>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5" y="3260366"/>
              <a:ext cx="1248455" cy="1248455"/>
            </a:xfrm>
            <a:prstGeom prst="rect">
              <a:avLst/>
            </a:prstGeom>
          </p:spPr>
        </p:pic>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2" y="3260366"/>
              <a:ext cx="1248455" cy="1248455"/>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6" y="3260366"/>
              <a:ext cx="1248455" cy="1248455"/>
            </a:xfrm>
            <a:prstGeom prst="rect">
              <a:avLst/>
            </a:prstGeom>
          </p:spPr>
        </p:pic>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3" y="3260366"/>
              <a:ext cx="1248455" cy="1248455"/>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2" y="4654999"/>
              <a:ext cx="1248455" cy="1248455"/>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10" y="3260366"/>
              <a:ext cx="1248455" cy="1248455"/>
            </a:xfrm>
            <a:prstGeom prst="rect">
              <a:avLst/>
            </a:prstGeom>
          </p:spPr>
        </p:pic>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09" y="4654999"/>
              <a:ext cx="1248455" cy="1248455"/>
            </a:xfrm>
            <a:prstGeom prst="rect">
              <a:avLst/>
            </a:prstGeom>
          </p:spPr>
        </p:pic>
      </p:grpSp>
    </p:spTree>
    <p:extLst>
      <p:ext uri="{BB962C8B-B14F-4D97-AF65-F5344CB8AC3E}">
        <p14:creationId xmlns:p14="http://schemas.microsoft.com/office/powerpoint/2010/main" val="44419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s-ES" sz="3600" dirty="0"/>
              <a:t>Experiencia hasta la fecha en el monitoreo y la presentación de informes del ODS 6</a:t>
            </a:r>
            <a:endParaRPr lang="en-GB" sz="3600" dirty="0"/>
          </a:p>
        </p:txBody>
      </p:sp>
      <p:sp>
        <p:nvSpPr>
          <p:cNvPr id="4" name="Content Placeholder 3"/>
          <p:cNvSpPr>
            <a:spLocks noGrp="1"/>
          </p:cNvSpPr>
          <p:nvPr>
            <p:ph idx="1"/>
          </p:nvPr>
        </p:nvSpPr>
        <p:spPr/>
        <p:txBody>
          <a:bodyPr>
            <a:normAutofit fontScale="55000" lnSpcReduction="20000"/>
          </a:bodyPr>
          <a:lstStyle/>
          <a:p>
            <a:pPr marL="0" indent="0">
              <a:buNone/>
            </a:pPr>
            <a:r>
              <a:rPr lang="es-ES" u="sng" dirty="0"/>
              <a:t>Instrucciones</a:t>
            </a:r>
            <a:endParaRPr lang="en-CH" dirty="0"/>
          </a:p>
          <a:p>
            <a:pPr marL="0" indent="0">
              <a:buNone/>
            </a:pPr>
            <a:r>
              <a:rPr lang="es-ES" dirty="0"/>
              <a:t>Reflexione sobre el trabajo de monitoreo del ODS 6 en su país durante los últimos años (2018-2021). Resuma la discusión aquí (puede añadir más diapositivas si es necesario).</a:t>
            </a:r>
            <a:endParaRPr lang="en-CH" dirty="0"/>
          </a:p>
          <a:p>
            <a:pPr marL="0" indent="0">
              <a:buNone/>
            </a:pPr>
            <a:endParaRPr lang="en-GB" dirty="0"/>
          </a:p>
          <a:p>
            <a:pPr marL="0" indent="0">
              <a:buNone/>
            </a:pPr>
            <a:r>
              <a:rPr lang="es-ES" u="sng" dirty="0"/>
              <a:t>Preguntas que pueden tenerse en cuenta:</a:t>
            </a:r>
            <a:endParaRPr lang="en-CH" dirty="0"/>
          </a:p>
          <a:p>
            <a:pPr lvl="0"/>
            <a:r>
              <a:rPr lang="es-ES" i="1" dirty="0"/>
              <a:t>¿Cómo organizó la recopilación de datos y qué instituciones u organizaciones participaron (por ejemplo, la oficina nacional de estadística, los ministerios competentes, los gobiernos locales, las organizaciones regionales, las instituciones académicas, el sector privado, las ONG, etc.)?</a:t>
            </a:r>
            <a:endParaRPr lang="en-CH" dirty="0"/>
          </a:p>
          <a:p>
            <a:pPr lvl="0"/>
            <a:r>
              <a:rPr lang="es-ES" i="1" dirty="0"/>
              <a:t>¿Analizó el trabajo con otros coordinadores (ODS 6) en su país?</a:t>
            </a:r>
            <a:endParaRPr lang="en-CH" dirty="0"/>
          </a:p>
          <a:p>
            <a:pPr lvl="0"/>
            <a:r>
              <a:rPr lang="es-ES" i="1" dirty="0"/>
              <a:t>¿Ha podido facilitar los datos solicitados? (En caso de que no haber podido, ¿por qué?) ¿Cuáles son las principales lagunas de datos?</a:t>
            </a:r>
            <a:endParaRPr lang="en-CH" dirty="0"/>
          </a:p>
          <a:p>
            <a:pPr lvl="0"/>
            <a:r>
              <a:rPr lang="es-ES" i="1" dirty="0"/>
              <a:t>¿Qué le pareció el proceso de presentación de informes? </a:t>
            </a:r>
            <a:endParaRPr lang="en-CH" dirty="0"/>
          </a:p>
          <a:p>
            <a:pPr lvl="0"/>
            <a:r>
              <a:rPr lang="es-ES" i="1" dirty="0"/>
              <a:t>¿Cuál ha sido el valor del proceso a escala nacional?</a:t>
            </a:r>
            <a:endParaRPr lang="en-CH" dirty="0"/>
          </a:p>
          <a:p>
            <a:pPr lvl="0"/>
            <a:r>
              <a:rPr lang="es-ES" i="1" dirty="0"/>
              <a:t>¿Qué apoyo ha recibido del organismo custodio de las Naciones Unidas (por ejemplo, metodología, servicio de asistencia, conversaciones bilaterales, seminarios web)?</a:t>
            </a:r>
            <a:endParaRPr lang="en-CH" dirty="0"/>
          </a:p>
          <a:p>
            <a:pPr lvl="0"/>
            <a:r>
              <a:rPr lang="es-ES" i="1" dirty="0"/>
              <a:t>¿Cuáles fueron las principales dificultades y oportunidades que surgieron? ¿Cuáles son las principales lecciones aprendidas? </a:t>
            </a:r>
            <a:endParaRPr lang="en-CH" dirty="0"/>
          </a:p>
          <a:p>
            <a:pPr lvl="0"/>
            <a:r>
              <a:rPr lang="es-ES" i="1" dirty="0"/>
              <a:t>¿Cómo podría mejorar la colaboración institucional entre indicadores y sectores?</a:t>
            </a:r>
            <a:endParaRPr lang="en-CH" dirty="0"/>
          </a:p>
          <a:p>
            <a:pPr marL="0" indent="0">
              <a:buNone/>
            </a:pPr>
            <a:endParaRPr lang="en-GB" dirty="0"/>
          </a:p>
        </p:txBody>
      </p:sp>
    </p:spTree>
    <p:extLst>
      <p:ext uri="{BB962C8B-B14F-4D97-AF65-F5344CB8AC3E}">
        <p14:creationId xmlns:p14="http://schemas.microsoft.com/office/powerpoint/2010/main" val="293554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Utilización de los datos para fundamentar políticas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s-ES" u="sng" dirty="0"/>
              <a:t>Instrucciones</a:t>
            </a:r>
            <a:endParaRPr lang="en-CH" dirty="0"/>
          </a:p>
          <a:p>
            <a:pPr marL="0" indent="0">
              <a:buNone/>
            </a:pPr>
            <a:r>
              <a:rPr lang="es-ES" dirty="0"/>
              <a:t>Los datos de alta calidad permiten tomar decisiones y elaborar políticas con base empírica, garantizan la responsabilidad y la transparencia, y atraen compromisos políticos e inversiones públicas y privadas. Reflexione sobre cómo se utilizan los datos recopilados o el análisis de estos en la elaboración de políticas y otros fines en diversos niveles dentro de su país. Resuma la discusión aquí (puede añadir más diapositivas si es necesario).</a:t>
            </a:r>
            <a:endParaRPr lang="en-CH" dirty="0"/>
          </a:p>
          <a:p>
            <a:pPr marL="0" indent="0">
              <a:buNone/>
            </a:pPr>
            <a:endParaRPr lang="en-GB" dirty="0"/>
          </a:p>
          <a:p>
            <a:pPr marL="0" indent="0">
              <a:buNone/>
            </a:pPr>
            <a:r>
              <a:rPr lang="es-ES" u="sng" dirty="0"/>
              <a:t>Preguntas que pueden tenerse en cuenta:</a:t>
            </a:r>
            <a:endParaRPr lang="en-CH" dirty="0"/>
          </a:p>
          <a:p>
            <a:pPr lvl="0"/>
            <a:r>
              <a:rPr lang="es-ES" i="1" dirty="0"/>
              <a:t>¿Cuáles son los principales usos de los datos (por ejemplo, </a:t>
            </a:r>
            <a:r>
              <a:rPr lang="es-ES" i="1" dirty="0" err="1"/>
              <a:t>visibilización</a:t>
            </a:r>
            <a:r>
              <a:rPr lang="es-ES" i="1" dirty="0"/>
              <a:t>, promoción y financiación) y a qué escala local, nacional e internacional (por ejemplo, asociados para el desarrollo, instituciones financieras)?</a:t>
            </a:r>
            <a:endParaRPr lang="en-CH" dirty="0"/>
          </a:p>
          <a:p>
            <a:pPr lvl="0"/>
            <a:r>
              <a:rPr lang="es-ES" i="1" dirty="0"/>
              <a:t>¿Qué procesos normativos se benefician más de los datos? </a:t>
            </a:r>
            <a:endParaRPr lang="en-CH" dirty="0"/>
          </a:p>
          <a:p>
            <a:pPr lvl="0"/>
            <a:r>
              <a:rPr lang="es-ES" i="1" dirty="0"/>
              <a:t>¿Qué tipo de análisis está realizando con los datos? ¿Combina los datos con los de otros sectores? </a:t>
            </a:r>
            <a:endParaRPr lang="en-CH" dirty="0"/>
          </a:p>
          <a:p>
            <a:pPr lvl="0"/>
            <a:r>
              <a:rPr lang="es-ES" i="1" dirty="0"/>
              <a:t>¿Con quién comparte los datos (qué instituciones o sectores, a qué nivel de jerarquía)? ¿Resultó útil el proceso de presentación de informes en lo que respecta al posterior intercambio y uso de los datos?</a:t>
            </a:r>
            <a:endParaRPr lang="en-CH" dirty="0"/>
          </a:p>
          <a:p>
            <a:pPr lvl="0"/>
            <a:r>
              <a:rPr lang="es-ES" i="1" dirty="0"/>
              <a:t>¿Cómo se difunden los resultados (por ejemplo, informes técnicos, informes de síntesis, páginas web, redes sociales, periódicos, reuniones, etc.)?  </a:t>
            </a:r>
            <a:endParaRPr lang="en-CH" dirty="0"/>
          </a:p>
          <a:p>
            <a:pPr lvl="0"/>
            <a:r>
              <a:rPr lang="es-ES" i="1" dirty="0"/>
              <a:t>¿Cuáles son las principales dificultades y oportunidades que presenta el uso de los datos para fundamentar las decisiones normativas? </a:t>
            </a:r>
            <a:endParaRPr lang="en-CH" dirty="0"/>
          </a:p>
          <a:p>
            <a:pPr lvl="0"/>
            <a:r>
              <a:rPr lang="es-ES" i="1" dirty="0"/>
              <a:t>¿Cómo se podría mejorar la utilización de los datos en todos los sectores y ámbitos?  </a:t>
            </a:r>
            <a:endParaRPr lang="en-CH" dirty="0"/>
          </a:p>
          <a:p>
            <a:endParaRPr lang="en-GB" dirty="0"/>
          </a:p>
        </p:txBody>
      </p:sp>
    </p:spTree>
    <p:extLst>
      <p:ext uri="{BB962C8B-B14F-4D97-AF65-F5344CB8AC3E}">
        <p14:creationId xmlns:p14="http://schemas.microsoft.com/office/powerpoint/2010/main" val="305949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Necesidades y prioridades de cara al futuro</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s-ES" u="sng" dirty="0"/>
              <a:t>Instrucciones</a:t>
            </a:r>
            <a:endParaRPr lang="en-CH" dirty="0"/>
          </a:p>
          <a:p>
            <a:pPr marL="0" indent="0">
              <a:buNone/>
            </a:pPr>
            <a:r>
              <a:rPr lang="es-ES" dirty="0"/>
              <a:t>Basándose en las discusiones sobre la experiencia previa de monitoreo y uso de los datos, ¿cuáles son las principales necesidades y prioridades para el futuro monitoreo del agua y el saneamiento en su país? Resuma la discusión aquí (puede añadir más diapositivas si es necesario).</a:t>
            </a:r>
            <a:endParaRPr lang="en-CH" dirty="0"/>
          </a:p>
          <a:p>
            <a:pPr marL="0" indent="0">
              <a:buNone/>
            </a:pPr>
            <a:endParaRPr lang="es-ES" u="sng" dirty="0"/>
          </a:p>
          <a:p>
            <a:pPr marL="0" indent="0">
              <a:buNone/>
            </a:pPr>
            <a:r>
              <a:rPr lang="es-ES" u="sng" dirty="0"/>
              <a:t>Preguntas que pueden tenerse en cuenta:</a:t>
            </a:r>
            <a:endParaRPr lang="en-CH" dirty="0"/>
          </a:p>
          <a:p>
            <a:pPr lvl="0"/>
            <a:r>
              <a:rPr lang="es-ES" i="1" dirty="0"/>
              <a:t>¿Qué está haciendo actualmente para subsanar las lagunas de datos existentes?</a:t>
            </a:r>
            <a:endParaRPr lang="en-CH" dirty="0"/>
          </a:p>
          <a:p>
            <a:pPr lvl="0"/>
            <a:r>
              <a:rPr lang="es-ES" i="1" dirty="0"/>
              <a:t>¿Cuáles son las principales esferas que le gustaría que mejorasen en su país con vistas al monitoreo, la presentación de informes y la utilización de datos del ODS 6 en el futuro? Puede considerar diferentes aceleradores como la gobernanza, el desarrollo de capacidades, la financiación y la innovación.</a:t>
            </a:r>
            <a:endParaRPr lang="en-CH" dirty="0"/>
          </a:p>
          <a:p>
            <a:pPr lvl="0"/>
            <a:r>
              <a:rPr lang="es-ES" i="1" dirty="0"/>
              <a:t>¿Qué necesidades corresponden a indicadores específicos y cuáles son transversales? </a:t>
            </a:r>
            <a:endParaRPr lang="en-CH" dirty="0"/>
          </a:p>
          <a:p>
            <a:pPr lvl="0"/>
            <a:r>
              <a:rPr lang="es-ES" i="1" dirty="0"/>
              <a:t>¿A qué escala y en qué sectores podrían o deberían atenderse las diferentes necesidades? </a:t>
            </a:r>
            <a:endParaRPr lang="en-CH" dirty="0"/>
          </a:p>
          <a:p>
            <a:pPr lvl="0"/>
            <a:r>
              <a:rPr lang="es-ES" i="1" dirty="0"/>
              <a:t>¿Qué podría hacerse a corto, medio o largo plazo para satisfacer estas necesidades? ¿Quién podría hacerlo? </a:t>
            </a:r>
            <a:endParaRPr lang="en-CH" dirty="0"/>
          </a:p>
          <a:p>
            <a:pPr lvl="0"/>
            <a:r>
              <a:rPr lang="es-ES" i="1" dirty="0"/>
              <a:t>¿Cómo prioriza las diferentes necesidades?</a:t>
            </a:r>
            <a:endParaRPr lang="en-CH" dirty="0"/>
          </a:p>
        </p:txBody>
      </p:sp>
    </p:spTree>
    <p:extLst>
      <p:ext uri="{BB962C8B-B14F-4D97-AF65-F5344CB8AC3E}">
        <p14:creationId xmlns:p14="http://schemas.microsoft.com/office/powerpoint/2010/main" val="158938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Ejemplos e ideas para presentar los datos (OPCIONAL)</a:t>
            </a:r>
            <a:endParaRPr lang="en-GB" dirty="0"/>
          </a:p>
        </p:txBody>
      </p:sp>
      <p:sp>
        <p:nvSpPr>
          <p:cNvPr id="3" name="Content Placeholder 2"/>
          <p:cNvSpPr>
            <a:spLocks noGrp="1"/>
          </p:cNvSpPr>
          <p:nvPr>
            <p:ph idx="1"/>
          </p:nvPr>
        </p:nvSpPr>
        <p:spPr/>
        <p:txBody>
          <a:bodyPr>
            <a:noAutofit/>
          </a:bodyPr>
          <a:lstStyle/>
          <a:p>
            <a:pPr marL="0" indent="0">
              <a:buNone/>
            </a:pPr>
            <a:r>
              <a:rPr lang="es-ES" sz="2000" u="sng" dirty="0"/>
              <a:t>Instrucciones</a:t>
            </a:r>
            <a:endParaRPr lang="en-CH" sz="2000" dirty="0"/>
          </a:p>
          <a:p>
            <a:pPr marL="0" indent="0">
              <a:buNone/>
            </a:pPr>
            <a:r>
              <a:rPr lang="es-ES" sz="2000" dirty="0"/>
              <a:t>Con el fin de garantizar que las partes interesadas puedan utilizar los datos o el análisis de estos, es necesario presentarlos de forma comprensible y procesable. Los expertos técnicos pueden pedir muchos detalles para interpretar los resultados, mientras que los responsables políticos de alto nivel están interesados en las tendencias generales, las repercusiones y los próximos pasos. Asimismo, es posible que el público general quiera conocer la situación actual y lo que puede hacerse para mejorarla, con palabras e ilustraciones sencillas y claras. Como aprenderemos con una persona experta en comunicación durante la sesión inaugural de diciembre, la selección y la presentación de los datos deben adaptarse a la audiencia.</a:t>
            </a:r>
          </a:p>
          <a:p>
            <a:pPr marL="0" indent="0">
              <a:buNone/>
            </a:pPr>
            <a:r>
              <a:rPr lang="es-ES" sz="2000" dirty="0"/>
              <a:t>Comparta con nosotros ejemplos de cómo comunica sus datos o análisis con diferentes tipos de público (por ejemplo, mediante capturas de pantalla o enlaces). Si lo desea, también puede compartir sus ideas al respecto, por ejemplo con bocetos y prototipos. La persona experta en comunicación presentará una selección de estos ejemplos e ideas durante el taller mundial.</a:t>
            </a:r>
            <a:endParaRPr lang="en-CH" sz="2000" dirty="0"/>
          </a:p>
          <a:p>
            <a:pPr marL="0" indent="0">
              <a:buNone/>
            </a:pPr>
            <a:endParaRPr lang="en-CH" sz="1600" dirty="0"/>
          </a:p>
          <a:p>
            <a:pPr marL="0" indent="0">
              <a:buNone/>
            </a:pPr>
            <a:endParaRPr lang="en-GB" sz="1800" dirty="0"/>
          </a:p>
        </p:txBody>
      </p:sp>
    </p:spTree>
    <p:extLst>
      <p:ext uri="{BB962C8B-B14F-4D97-AF65-F5344CB8AC3E}">
        <p14:creationId xmlns:p14="http://schemas.microsoft.com/office/powerpoint/2010/main" val="362306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1259</TotalTime>
  <Words>1541</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Misión voluntaria de los países </vt:lpstr>
      <vt:lpstr>Información sobre la misión</vt:lpstr>
      <vt:lpstr>Proceso previsto para completar la misión</vt:lpstr>
      <vt:lpstr>Puntos focales del ODS 6 en el país</vt:lpstr>
      <vt:lpstr>Experiencia hasta la fecha en el monitoreo y la presentación de informes del ODS 6</vt:lpstr>
      <vt:lpstr>Utilización de los datos para fundamentar políticas</vt:lpstr>
      <vt:lpstr>Necesidades y prioridades de cara al futuro</vt:lpstr>
      <vt:lpstr>Ejemplos e ideas para presentar los datos (OPCIONAL)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Schade</dc:creator>
  <cp:lastModifiedBy>Sarah Fragniere Abouljad</cp:lastModifiedBy>
  <cp:revision>127</cp:revision>
  <dcterms:created xsi:type="dcterms:W3CDTF">2021-02-24T21:05:14Z</dcterms:created>
  <dcterms:modified xsi:type="dcterms:W3CDTF">2021-12-03T14:03:32Z</dcterms:modified>
</cp:coreProperties>
</file>