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54" r:id="rId2"/>
    <p:sldId id="353" r:id="rId3"/>
    <p:sldId id="352" r:id="rId4"/>
    <p:sldId id="346" r:id="rId5"/>
    <p:sldId id="347" r:id="rId6"/>
    <p:sldId id="349" r:id="rId7"/>
    <p:sldId id="348" r:id="rId8"/>
    <p:sldId id="350"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ancalani, Riccardo (NSL)" initials="BR(" lastIdx="1" clrIdx="0">
    <p:extLst>
      <p:ext uri="{19B8F6BF-5375-455C-9EA6-DF929625EA0E}">
        <p15:presenceInfo xmlns:p15="http://schemas.microsoft.com/office/powerpoint/2012/main" userId="S-1-5-21-2107199734-1002509562-578033828-407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0CECE"/>
    <a:srgbClr val="F4F6F6"/>
    <a:srgbClr val="F36D25"/>
    <a:srgbClr val="279B48"/>
    <a:srgbClr val="009EDB"/>
    <a:srgbClr val="E11484"/>
    <a:srgbClr val="2397D4"/>
    <a:srgbClr val="A21942"/>
    <a:srgbClr val="1836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572" y="52"/>
      </p:cViewPr>
      <p:guideLst/>
    </p:cSldViewPr>
  </p:slideViewPr>
  <p:notesTextViewPr>
    <p:cViewPr>
      <p:scale>
        <a:sx n="1" d="1"/>
        <a:sy n="1" d="1"/>
      </p:scale>
      <p:origin x="0" y="0"/>
    </p:cViewPr>
  </p:notesTextViewPr>
  <p:notesViewPr>
    <p:cSldViewPr snapToGrid="0">
      <p:cViewPr varScale="1">
        <p:scale>
          <a:sx n="51" d="100"/>
          <a:sy n="51" d="100"/>
        </p:scale>
        <p:origin x="2624"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F03157-0BD5-4774-BB83-84C8F346CB96}" type="datetimeFigureOut">
              <a:rPr lang="de-DE" smtClean="0"/>
              <a:t>02.12.2021</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604357-7FF2-4D22-A0EF-26E7C62D5695}" type="slidenum">
              <a:rPr lang="de-DE" smtClean="0"/>
              <a:t>‹#›</a:t>
            </a:fld>
            <a:endParaRPr lang="de-DE"/>
          </a:p>
        </p:txBody>
      </p:sp>
    </p:spTree>
    <p:extLst>
      <p:ext uri="{BB962C8B-B14F-4D97-AF65-F5344CB8AC3E}">
        <p14:creationId xmlns:p14="http://schemas.microsoft.com/office/powerpoint/2010/main" val="3372447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Date Placeholder 3"/>
          <p:cNvSpPr>
            <a:spLocks noGrp="1"/>
          </p:cNvSpPr>
          <p:nvPr>
            <p:ph type="dt" sz="half" idx="10"/>
          </p:nvPr>
        </p:nvSpPr>
        <p:spPr/>
        <p:txBody>
          <a:bodyPr/>
          <a:lstStyle/>
          <a:p>
            <a:fld id="{283339A3-750B-4343-A9BB-CEB5C0C44F8B}" type="datetimeFigureOut">
              <a:rPr lang="de-DE" smtClean="0"/>
              <a:t>02.12.2021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28633216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283339A3-750B-4343-A9BB-CEB5C0C44F8B}" type="datetimeFigureOut">
              <a:rPr lang="de-DE" smtClean="0"/>
              <a:t>02.12.2021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3131065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283339A3-750B-4343-A9BB-CEB5C0C44F8B}" type="datetimeFigureOut">
              <a:rPr lang="de-DE" smtClean="0"/>
              <a:t>02.12.2021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4187644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lvl1pPr marL="457200" indent="-457200">
              <a:buFont typeface="Arial" panose="020B0604020202020204" pitchFamily="34" charset="0"/>
              <a:buChar cha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4" name="Date Placeholder 3"/>
          <p:cNvSpPr>
            <a:spLocks noGrp="1"/>
          </p:cNvSpPr>
          <p:nvPr>
            <p:ph type="dt" sz="half" idx="10"/>
          </p:nvPr>
        </p:nvSpPr>
        <p:spPr/>
        <p:txBody>
          <a:bodyPr/>
          <a:lstStyle/>
          <a:p>
            <a:fld id="{283339A3-750B-4343-A9BB-CEB5C0C44F8B}" type="datetimeFigureOut">
              <a:rPr lang="de-DE" smtClean="0"/>
              <a:t>02.12.2021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9077884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de-D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3339A3-750B-4343-A9BB-CEB5C0C44F8B}" type="datetimeFigureOut">
              <a:rPr lang="de-DE" smtClean="0"/>
              <a:t>02.12.2021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586144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de-DE"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Date Placeholder 4"/>
          <p:cNvSpPr>
            <a:spLocks noGrp="1"/>
          </p:cNvSpPr>
          <p:nvPr>
            <p:ph type="dt" sz="half" idx="10"/>
          </p:nvPr>
        </p:nvSpPr>
        <p:spPr/>
        <p:txBody>
          <a:bodyPr/>
          <a:lstStyle/>
          <a:p>
            <a:fld id="{283339A3-750B-4343-A9BB-CEB5C0C44F8B}" type="datetimeFigureOut">
              <a:rPr lang="de-DE" smtClean="0"/>
              <a:t>02.12.2021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4114171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de-D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Date Placeholder 6"/>
          <p:cNvSpPr>
            <a:spLocks noGrp="1"/>
          </p:cNvSpPr>
          <p:nvPr>
            <p:ph type="dt" sz="half" idx="10"/>
          </p:nvPr>
        </p:nvSpPr>
        <p:spPr/>
        <p:txBody>
          <a:bodyPr/>
          <a:lstStyle/>
          <a:p>
            <a:fld id="{283339A3-750B-4343-A9BB-CEB5C0C44F8B}" type="datetimeFigureOut">
              <a:rPr lang="de-DE" smtClean="0"/>
              <a:t>02.12.2021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113830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Date Placeholder 2"/>
          <p:cNvSpPr>
            <a:spLocks noGrp="1"/>
          </p:cNvSpPr>
          <p:nvPr>
            <p:ph type="dt" sz="half" idx="10"/>
          </p:nvPr>
        </p:nvSpPr>
        <p:spPr/>
        <p:txBody>
          <a:bodyPr/>
          <a:lstStyle/>
          <a:p>
            <a:fld id="{283339A3-750B-4343-A9BB-CEB5C0C44F8B}" type="datetimeFigureOut">
              <a:rPr lang="de-DE" smtClean="0"/>
              <a:t>02.12.2021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2767357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3339A3-750B-4343-A9BB-CEB5C0C44F8B}" type="datetimeFigureOut">
              <a:rPr lang="de-DE" smtClean="0"/>
              <a:t>02.12.2021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119954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D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3339A3-750B-4343-A9BB-CEB5C0C44F8B}" type="datetimeFigureOut">
              <a:rPr lang="de-DE" smtClean="0"/>
              <a:t>02.12.2021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2543448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D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3339A3-750B-4343-A9BB-CEB5C0C44F8B}" type="datetimeFigureOut">
              <a:rPr lang="de-DE" smtClean="0"/>
              <a:t>02.12.2021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1785643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21" Type="http://schemas.openxmlformats.org/officeDocument/2006/relationships/image" Target="../media/image9.pn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20"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2.png"/><Relationship Id="rId5" Type="http://schemas.openxmlformats.org/officeDocument/2006/relationships/slideLayout" Target="../slideLayouts/slideLayout5.xml"/><Relationship Id="rId15" Type="http://schemas.openxmlformats.org/officeDocument/2006/relationships/image" Target="../media/image3.png"/><Relationship Id="rId23" Type="http://schemas.openxmlformats.org/officeDocument/2006/relationships/image" Target="../media/image11.png"/><Relationship Id="rId10" Type="http://schemas.openxmlformats.org/officeDocument/2006/relationships/slideLayout" Target="../slideLayouts/slideLayout10.xml"/><Relationship Id="rId19" Type="http://schemas.openxmlformats.org/officeDocument/2006/relationships/image" Target="../media/image7.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 Id="rId22" Type="http://schemas.openxmlformats.org/officeDocument/2006/relationships/image" Target="../media/image10.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057805"/>
          </a:xfrm>
          <a:prstGeom prst="rect">
            <a:avLst/>
          </a:prstGeom>
        </p:spPr>
        <p:txBody>
          <a:bodyPr vert="horz" lIns="91440" tIns="45720" rIns="91440" bIns="45720" rtlCol="0" anchor="ctr">
            <a:normAutofit/>
          </a:bodyPr>
          <a:lstStyle/>
          <a:p>
            <a:r>
              <a:rPr lang="en-US" dirty="0"/>
              <a:t>Click to edit Master title style</a:t>
            </a:r>
            <a:endParaRPr lang="de-DE" dirty="0"/>
          </a:p>
        </p:txBody>
      </p:sp>
      <p:sp>
        <p:nvSpPr>
          <p:cNvPr id="3" name="Text Placeholder 2"/>
          <p:cNvSpPr>
            <a:spLocks noGrp="1"/>
          </p:cNvSpPr>
          <p:nvPr>
            <p:ph type="body" idx="1"/>
          </p:nvPr>
        </p:nvSpPr>
        <p:spPr>
          <a:xfrm>
            <a:off x="838200" y="1422930"/>
            <a:ext cx="10515600" cy="45307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3339A3-750B-4343-A9BB-CEB5C0C44F8B}" type="datetimeFigureOut">
              <a:rPr lang="de-DE" smtClean="0"/>
              <a:t>02.12.2021</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13EC6-EDF0-4D66-AC8E-AF6A89E3608B}" type="slidenum">
              <a:rPr lang="de-DE" smtClean="0"/>
              <a:t>‹#›</a:t>
            </a:fld>
            <a:endParaRPr lang="de-DE"/>
          </a:p>
        </p:txBody>
      </p:sp>
      <p:grpSp>
        <p:nvGrpSpPr>
          <p:cNvPr id="19" name="Group 18"/>
          <p:cNvGrpSpPr>
            <a:grpSpLocks noChangeAspect="1"/>
          </p:cNvGrpSpPr>
          <p:nvPr userDrawn="1"/>
        </p:nvGrpSpPr>
        <p:grpSpPr>
          <a:xfrm>
            <a:off x="838200" y="5953655"/>
            <a:ext cx="10515600" cy="805389"/>
            <a:chOff x="232132" y="5806820"/>
            <a:chExt cx="11779759" cy="902210"/>
          </a:xfrm>
        </p:grpSpPr>
        <p:pic>
          <p:nvPicPr>
            <p:cNvPr id="7" name="Picture 6"/>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11109681" y="5806820"/>
              <a:ext cx="902210" cy="902210"/>
            </a:xfrm>
            <a:prstGeom prst="rect">
              <a:avLst/>
            </a:prstGeom>
          </p:spPr>
        </p:pic>
        <p:pic>
          <p:nvPicPr>
            <p:cNvPr id="8" name="Picture 7"/>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232132" y="5806820"/>
              <a:ext cx="902210" cy="902210"/>
            </a:xfrm>
            <a:prstGeom prst="rect">
              <a:avLst/>
            </a:prstGeom>
          </p:spPr>
        </p:pic>
        <p:pic>
          <p:nvPicPr>
            <p:cNvPr id="9" name="Picture 8"/>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1220169" y="5806820"/>
              <a:ext cx="902210" cy="902210"/>
            </a:xfrm>
            <a:prstGeom prst="rect">
              <a:avLst/>
            </a:prstGeom>
          </p:spPr>
        </p:pic>
        <p:pic>
          <p:nvPicPr>
            <p:cNvPr id="10" name="Picture 9"/>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2208206" y="5806820"/>
              <a:ext cx="905258" cy="902210"/>
            </a:xfrm>
            <a:prstGeom prst="rect">
              <a:avLst/>
            </a:prstGeom>
          </p:spPr>
        </p:pic>
        <p:pic>
          <p:nvPicPr>
            <p:cNvPr id="11" name="Picture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3199291" y="5806820"/>
              <a:ext cx="905258" cy="902210"/>
            </a:xfrm>
            <a:prstGeom prst="rect">
              <a:avLst/>
            </a:prstGeom>
          </p:spPr>
        </p:pic>
        <p:pic>
          <p:nvPicPr>
            <p:cNvPr id="12" name="Picture 11"/>
            <p:cNvPicPr>
              <a:picLocks noChangeAspect="1"/>
            </p:cNvPicPr>
            <p:nvPr userDrawn="1"/>
          </p:nvPicPr>
          <p:blipFill>
            <a:blip r:embed="rId18" cstate="screen">
              <a:extLst>
                <a:ext uri="{28A0092B-C50C-407E-A947-70E740481C1C}">
                  <a14:useLocalDpi xmlns:a14="http://schemas.microsoft.com/office/drawing/2010/main"/>
                </a:ext>
              </a:extLst>
            </a:blip>
            <a:stretch>
              <a:fillRect/>
            </a:stretch>
          </p:blipFill>
          <p:spPr>
            <a:xfrm>
              <a:off x="4190376" y="5806820"/>
              <a:ext cx="902210" cy="902210"/>
            </a:xfrm>
            <a:prstGeom prst="rect">
              <a:avLst/>
            </a:prstGeom>
          </p:spPr>
        </p:pic>
        <p:pic>
          <p:nvPicPr>
            <p:cNvPr id="13" name="Picture 12"/>
            <p:cNvPicPr>
              <a:picLocks noChangeAspect="1"/>
            </p:cNvPicPr>
            <p:nvPr userDrawn="1"/>
          </p:nvPicPr>
          <p:blipFill>
            <a:blip r:embed="rId19" cstate="screen">
              <a:extLst>
                <a:ext uri="{28A0092B-C50C-407E-A947-70E740481C1C}">
                  <a14:useLocalDpi xmlns:a14="http://schemas.microsoft.com/office/drawing/2010/main"/>
                </a:ext>
              </a:extLst>
            </a:blip>
            <a:stretch>
              <a:fillRect/>
            </a:stretch>
          </p:blipFill>
          <p:spPr>
            <a:xfrm>
              <a:off x="5178413" y="5806820"/>
              <a:ext cx="905258" cy="902210"/>
            </a:xfrm>
            <a:prstGeom prst="rect">
              <a:avLst/>
            </a:prstGeom>
          </p:spPr>
        </p:pic>
        <p:pic>
          <p:nvPicPr>
            <p:cNvPr id="14" name="Picture 13"/>
            <p:cNvPicPr>
              <a:picLocks noChangeAspect="1"/>
            </p:cNvPicPr>
            <p:nvPr userDrawn="1"/>
          </p:nvPicPr>
          <p:blipFill>
            <a:blip r:embed="rId20" cstate="screen">
              <a:extLst>
                <a:ext uri="{28A0092B-C50C-407E-A947-70E740481C1C}">
                  <a14:useLocalDpi xmlns:a14="http://schemas.microsoft.com/office/drawing/2010/main"/>
                </a:ext>
              </a:extLst>
            </a:blip>
            <a:stretch>
              <a:fillRect/>
            </a:stretch>
          </p:blipFill>
          <p:spPr>
            <a:xfrm>
              <a:off x="6169498" y="5806820"/>
              <a:ext cx="902210" cy="902210"/>
            </a:xfrm>
            <a:prstGeom prst="rect">
              <a:avLst/>
            </a:prstGeom>
          </p:spPr>
        </p:pic>
        <p:pic>
          <p:nvPicPr>
            <p:cNvPr id="15" name="Picture 14"/>
            <p:cNvPicPr>
              <a:picLocks noChangeAspect="1"/>
            </p:cNvPicPr>
            <p:nvPr userDrawn="1"/>
          </p:nvPicPr>
          <p:blipFill>
            <a:blip r:embed="rId21" cstate="screen">
              <a:extLst>
                <a:ext uri="{28A0092B-C50C-407E-A947-70E740481C1C}">
                  <a14:useLocalDpi xmlns:a14="http://schemas.microsoft.com/office/drawing/2010/main"/>
                </a:ext>
              </a:extLst>
            </a:blip>
            <a:stretch>
              <a:fillRect/>
            </a:stretch>
          </p:blipFill>
          <p:spPr>
            <a:xfrm>
              <a:off x="7157535" y="5806820"/>
              <a:ext cx="902210" cy="902210"/>
            </a:xfrm>
            <a:prstGeom prst="rect">
              <a:avLst/>
            </a:prstGeom>
          </p:spPr>
        </p:pic>
        <p:pic>
          <p:nvPicPr>
            <p:cNvPr id="16" name="Picture 15"/>
            <p:cNvPicPr>
              <a:picLocks noChangeAspect="1"/>
            </p:cNvPicPr>
            <p:nvPr userDrawn="1"/>
          </p:nvPicPr>
          <p:blipFill>
            <a:blip r:embed="rId22" cstate="screen">
              <a:extLst>
                <a:ext uri="{28A0092B-C50C-407E-A947-70E740481C1C}">
                  <a14:useLocalDpi xmlns:a14="http://schemas.microsoft.com/office/drawing/2010/main"/>
                </a:ext>
              </a:extLst>
            </a:blip>
            <a:stretch>
              <a:fillRect/>
            </a:stretch>
          </p:blipFill>
          <p:spPr>
            <a:xfrm>
              <a:off x="8145572" y="5806820"/>
              <a:ext cx="902210" cy="902210"/>
            </a:xfrm>
            <a:prstGeom prst="rect">
              <a:avLst/>
            </a:prstGeom>
          </p:spPr>
        </p:pic>
        <p:pic>
          <p:nvPicPr>
            <p:cNvPr id="17" name="Picture 16"/>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9133609" y="5806820"/>
              <a:ext cx="902210" cy="902210"/>
            </a:xfrm>
            <a:prstGeom prst="rect">
              <a:avLst/>
            </a:prstGeom>
          </p:spPr>
        </p:pic>
        <p:pic>
          <p:nvPicPr>
            <p:cNvPr id="18" name="Picture 17"/>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10121645" y="5806820"/>
              <a:ext cx="902210" cy="902210"/>
            </a:xfrm>
            <a:prstGeom prst="rect">
              <a:avLst/>
            </a:prstGeom>
          </p:spPr>
        </p:pic>
      </p:grpSp>
    </p:spTree>
    <p:extLst>
      <p:ext uri="{BB962C8B-B14F-4D97-AF65-F5344CB8AC3E}">
        <p14:creationId xmlns:p14="http://schemas.microsoft.com/office/powerpoint/2010/main" val="1964688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rgbClr val="009EDB"/>
          </a:solidFill>
          <a:latin typeface="+mj-lt"/>
          <a:ea typeface="+mj-ea"/>
          <a:cs typeface="+mj-cs"/>
        </a:defRPr>
      </a:lvl1pPr>
    </p:titleStyle>
    <p:bodyStyle>
      <a:lvl1pPr marL="457200" indent="-457200" algn="l" defTabSz="914400" rtl="0" eaLnBrk="1" latinLnBrk="0" hangingPunct="1">
        <a:lnSpc>
          <a:spcPct val="90000"/>
        </a:lnSpc>
        <a:spcBef>
          <a:spcPts val="1000"/>
        </a:spcBef>
        <a:buClr>
          <a:srgbClr val="00B0F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dg6data.org/" TargetMode="External"/><Relationship Id="rId2" Type="http://schemas.openxmlformats.org/officeDocument/2006/relationships/hyperlink" Target="mailto:monitoring@unwater.org" TargetMode="External"/><Relationship Id="rId1" Type="http://schemas.openxmlformats.org/officeDocument/2006/relationships/slideLayout" Target="../slideLayouts/slideLayout2.xml"/><Relationship Id="rId4" Type="http://schemas.openxmlformats.org/officeDocument/2006/relationships/hyperlink" Target="https://www.sdg6monitoring.org/"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mailto:monitoring@unwater.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de-DE" dirty="0" smtClean="0"/>
              <a:t>Voluntary country assignment (template)</a:t>
            </a:r>
            <a:endParaRPr lang="en-GB" dirty="0"/>
          </a:p>
        </p:txBody>
      </p:sp>
      <p:sp>
        <p:nvSpPr>
          <p:cNvPr id="5" name="Subtitle 4"/>
          <p:cNvSpPr>
            <a:spLocks noGrp="1"/>
          </p:cNvSpPr>
          <p:nvPr>
            <p:ph type="subTitle" idx="1"/>
          </p:nvPr>
        </p:nvSpPr>
        <p:spPr/>
        <p:txBody>
          <a:bodyPr/>
          <a:lstStyle/>
          <a:p>
            <a:r>
              <a:rPr lang="en-GB" b="1" dirty="0"/>
              <a:t>2</a:t>
            </a:r>
            <a:r>
              <a:rPr lang="en-GB" b="1" baseline="30000" dirty="0"/>
              <a:t>nd</a:t>
            </a:r>
            <a:r>
              <a:rPr lang="en-GB" b="1" dirty="0"/>
              <a:t> Global Workshop on Integrated Monitoring </a:t>
            </a:r>
            <a:r>
              <a:rPr lang="en-GB" b="1" dirty="0" smtClean="0"/>
              <a:t>of </a:t>
            </a:r>
            <a:r>
              <a:rPr lang="en-GB" b="1" dirty="0"/>
              <a:t>SDG </a:t>
            </a:r>
            <a:r>
              <a:rPr lang="en-GB" b="1" dirty="0" smtClean="0"/>
              <a:t>6 on</a:t>
            </a:r>
          </a:p>
          <a:p>
            <a:r>
              <a:rPr lang="en-GB" b="1" dirty="0" smtClean="0"/>
              <a:t>Water </a:t>
            </a:r>
            <a:r>
              <a:rPr lang="en-GB" b="1" dirty="0"/>
              <a:t>and Sanitation </a:t>
            </a:r>
            <a:endParaRPr lang="en-GB" dirty="0"/>
          </a:p>
          <a:p>
            <a:r>
              <a:rPr lang="en-GB" dirty="0"/>
              <a:t>9 December 2021 and 8–10 February 2022, </a:t>
            </a:r>
            <a:r>
              <a:rPr lang="en-GB" dirty="0" smtClean="0"/>
              <a:t>online</a:t>
            </a:r>
            <a:endParaRPr lang="en-GB" dirty="0"/>
          </a:p>
        </p:txBody>
      </p:sp>
    </p:spTree>
    <p:extLst>
      <p:ext uri="{BB962C8B-B14F-4D97-AF65-F5344CB8AC3E}">
        <p14:creationId xmlns:p14="http://schemas.microsoft.com/office/powerpoint/2010/main" val="969946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About the assignment</a:t>
            </a:r>
            <a:endParaRPr lang="en-GB" dirty="0"/>
          </a:p>
        </p:txBody>
      </p:sp>
      <p:sp>
        <p:nvSpPr>
          <p:cNvPr id="3" name="Content Placeholder 2"/>
          <p:cNvSpPr>
            <a:spLocks noGrp="1"/>
          </p:cNvSpPr>
          <p:nvPr>
            <p:ph idx="1"/>
          </p:nvPr>
        </p:nvSpPr>
        <p:spPr/>
        <p:txBody>
          <a:bodyPr>
            <a:normAutofit fontScale="55000" lnSpcReduction="20000"/>
          </a:bodyPr>
          <a:lstStyle/>
          <a:p>
            <a:pPr lvl="0"/>
            <a:r>
              <a:rPr lang="en-GB" dirty="0"/>
              <a:t>This assignment is voluntary, but we would encourage your country to undertake it as it will help to create a cross-sectoral dialogue in your country and will help enable more informed discussions in the February workshop.</a:t>
            </a:r>
          </a:p>
          <a:p>
            <a:pPr lvl="0"/>
            <a:r>
              <a:rPr lang="en-GB" dirty="0"/>
              <a:t>The assignment consists of questions on three topics, directly linked to the topics that will be discussed in the workshop. Specifically, we would like to know more about how your country has worked with SDG 6 monitoring during the last few years (across all SDG 6 indicators), how the data are communicated and used in national policy processes, and what your needs and priorities are for future work. </a:t>
            </a:r>
          </a:p>
          <a:p>
            <a:pPr lvl="0"/>
            <a:r>
              <a:rPr lang="en-GB" dirty="0"/>
              <a:t>To complete the assignment, you are encouraged to convene a meeting with as many of the SDG 6 monitoring focal points within your country as possible. These includes the overall focal point for SDG 6 monitoring, all the indicator-specific focal points (across ministries), as well as contacts in the national statistical office with overall responsibility for SDG reporting. </a:t>
            </a:r>
          </a:p>
          <a:p>
            <a:pPr lvl="0"/>
            <a:r>
              <a:rPr lang="en-GB" dirty="0"/>
              <a:t>If you do not already know the other focal points in your country, please write to </a:t>
            </a:r>
            <a:r>
              <a:rPr lang="en-GB" u="sng" dirty="0">
                <a:hlinkClick r:id="rId2"/>
              </a:rPr>
              <a:t>monitoring@unwater.org</a:t>
            </a:r>
            <a:r>
              <a:rPr lang="en-GB" dirty="0"/>
              <a:t> and we will help you get in touch with them. You can see all data submitted by your country on </a:t>
            </a:r>
            <a:r>
              <a:rPr lang="en-GB" u="sng" dirty="0">
                <a:hlinkClick r:id="rId3"/>
              </a:rPr>
              <a:t>https://sdg6data.org/</a:t>
            </a:r>
            <a:r>
              <a:rPr lang="en-GB" dirty="0"/>
              <a:t>.</a:t>
            </a:r>
          </a:p>
          <a:p>
            <a:pPr lvl="0"/>
            <a:r>
              <a:rPr lang="en-GB" dirty="0"/>
              <a:t>The assignment will be introduced in the kick-off session on </a:t>
            </a:r>
            <a:r>
              <a:rPr lang="en-GB" b="1" dirty="0"/>
              <a:t>9 December 2021</a:t>
            </a:r>
            <a:r>
              <a:rPr lang="en-GB" dirty="0"/>
              <a:t>, in which you can ask any questions you may have. You can also ask questions by email to </a:t>
            </a:r>
            <a:r>
              <a:rPr lang="en-GB" u="sng" dirty="0">
                <a:hlinkClick r:id="rId2"/>
              </a:rPr>
              <a:t>monitoring@unwater.org</a:t>
            </a:r>
            <a:r>
              <a:rPr lang="en-GB" dirty="0"/>
              <a:t>.</a:t>
            </a:r>
          </a:p>
          <a:p>
            <a:pPr lvl="0"/>
            <a:r>
              <a:rPr lang="en-GB" dirty="0"/>
              <a:t>Please use the following template to capture your country‘s joint experience (you can add as many slides as you need). On each page, you find a yellow box with instructions to guide your discussions.</a:t>
            </a:r>
          </a:p>
          <a:p>
            <a:pPr lvl="0"/>
            <a:r>
              <a:rPr lang="en-GB" dirty="0"/>
              <a:t>Countries are requested to complete and submit the assignment to </a:t>
            </a:r>
            <a:r>
              <a:rPr lang="en-GB" u="sng" dirty="0">
                <a:hlinkClick r:id="rId2"/>
              </a:rPr>
              <a:t>monitoring@unwater.org</a:t>
            </a:r>
            <a:r>
              <a:rPr lang="en-GB" dirty="0"/>
              <a:t> by </a:t>
            </a:r>
            <a:r>
              <a:rPr lang="en-GB" b="1" dirty="0"/>
              <a:t>31 January 2022</a:t>
            </a:r>
            <a:r>
              <a:rPr lang="en-GB" dirty="0"/>
              <a:t>.</a:t>
            </a:r>
          </a:p>
          <a:p>
            <a:pPr lvl="0"/>
            <a:r>
              <a:rPr lang="en-GB" dirty="0"/>
              <a:t>The submitted content will help shape the discussions in the workshop, as well as the planning of the next phase of the UN-Water Integrated Monitoring Initiative for SDG 6. As appropriate, the content will also be shared on </a:t>
            </a:r>
            <a:r>
              <a:rPr lang="en-GB" u="sng" dirty="0">
                <a:hlinkClick r:id="rId4"/>
              </a:rPr>
              <a:t>https://www.sdg6monitoring.org/</a:t>
            </a:r>
            <a:r>
              <a:rPr lang="en-GB" dirty="0"/>
              <a:t>, to inspire other countries in their work (please let us know if you do not want us to publish your assignment</a:t>
            </a:r>
            <a:r>
              <a:rPr lang="en-GB" dirty="0" smtClean="0"/>
              <a:t>).</a:t>
            </a:r>
            <a:endParaRPr lang="en-GB" dirty="0"/>
          </a:p>
        </p:txBody>
      </p:sp>
    </p:spTree>
    <p:extLst>
      <p:ext uri="{BB962C8B-B14F-4D97-AF65-F5344CB8AC3E}">
        <p14:creationId xmlns:p14="http://schemas.microsoft.com/office/powerpoint/2010/main" val="1186456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t>Proposed process for completing the assignment</a:t>
            </a:r>
            <a:endParaRPr lang="en-GB" dirty="0"/>
          </a:p>
        </p:txBody>
      </p:sp>
      <p:sp>
        <p:nvSpPr>
          <p:cNvPr id="3" name="Content Placeholder 2"/>
          <p:cNvSpPr>
            <a:spLocks noGrp="1"/>
          </p:cNvSpPr>
          <p:nvPr>
            <p:ph idx="1"/>
          </p:nvPr>
        </p:nvSpPr>
        <p:spPr/>
        <p:txBody>
          <a:bodyPr>
            <a:normAutofit/>
          </a:bodyPr>
          <a:lstStyle/>
          <a:p>
            <a:pPr lvl="0"/>
            <a:r>
              <a:rPr lang="en-GB" sz="1800" dirty="0"/>
              <a:t>Get in touch with other SDG 6 focal points in your country to schedule a meeting (virtual or face-to-face if the situation allows for it).</a:t>
            </a:r>
          </a:p>
          <a:p>
            <a:pPr lvl="0"/>
            <a:r>
              <a:rPr lang="en-GB" sz="1800" dirty="0"/>
              <a:t>Each focal point prepares for the meeting by looking at the questions from her/his perspective, and consults with other colleagues as necessary.</a:t>
            </a:r>
          </a:p>
          <a:p>
            <a:pPr lvl="0"/>
            <a:r>
              <a:rPr lang="en-GB" sz="1800" dirty="0"/>
              <a:t>During the meeting, all focal points participate and questions are discussed in as a group, to capture both indicator-specific and cross-cutting experiences.</a:t>
            </a:r>
          </a:p>
          <a:p>
            <a:pPr lvl="0"/>
            <a:r>
              <a:rPr lang="en-GB" sz="1800" dirty="0"/>
              <a:t>One focal point acts as rapporteur (potentially the overall focal point) and summarizes the discussion and completes the assignment based on the provided template (this PPT document). </a:t>
            </a:r>
          </a:p>
          <a:p>
            <a:pPr lvl="0"/>
            <a:r>
              <a:rPr lang="en-GB" sz="1800" dirty="0"/>
              <a:t>The completed assignment is reviewed by all focal points and then submitted to </a:t>
            </a:r>
            <a:r>
              <a:rPr lang="en-GB" sz="1800" u="sng" dirty="0">
                <a:hlinkClick r:id="rId2"/>
              </a:rPr>
              <a:t>monitoring@unwater.org</a:t>
            </a:r>
            <a:r>
              <a:rPr lang="en-GB" sz="1800" dirty="0"/>
              <a:t> by 31 January 2022.</a:t>
            </a:r>
          </a:p>
          <a:p>
            <a:pPr lvl="0"/>
            <a:r>
              <a:rPr lang="en-GB" sz="1800" dirty="0"/>
              <a:t>All focal points participate in the workshop to share the country‘s experience with other participating countries.</a:t>
            </a:r>
          </a:p>
        </p:txBody>
      </p:sp>
    </p:spTree>
    <p:extLst>
      <p:ext uri="{BB962C8B-B14F-4D97-AF65-F5344CB8AC3E}">
        <p14:creationId xmlns:p14="http://schemas.microsoft.com/office/powerpoint/2010/main" val="3633877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de-DE" sz="1800" u="sng" dirty="0"/>
              <a:t>Instructions</a:t>
            </a:r>
          </a:p>
          <a:p>
            <a:pPr marL="0" indent="0">
              <a:buNone/>
            </a:pPr>
            <a:r>
              <a:rPr lang="en-GB" sz="1800" dirty="0"/>
              <a:t>Please list all the focal points who have participated in the assignment exercise (name, organization, and indicator focus).</a:t>
            </a:r>
          </a:p>
          <a:p>
            <a:pPr marL="0" indent="0">
              <a:buNone/>
            </a:pPr>
            <a:endParaRPr lang="en-GB" sz="1800" dirty="0"/>
          </a:p>
        </p:txBody>
      </p:sp>
      <p:sp>
        <p:nvSpPr>
          <p:cNvPr id="5" name="Title 4"/>
          <p:cNvSpPr>
            <a:spLocks noGrp="1"/>
          </p:cNvSpPr>
          <p:nvPr>
            <p:ph type="title"/>
          </p:nvPr>
        </p:nvSpPr>
        <p:spPr/>
        <p:txBody>
          <a:bodyPr/>
          <a:lstStyle/>
          <a:p>
            <a:r>
              <a:rPr lang="de-DE" dirty="0" smtClean="0"/>
              <a:t>SDG 6 focal points in the country</a:t>
            </a:r>
            <a:endParaRPr lang="en-GB" dirty="0"/>
          </a:p>
        </p:txBody>
      </p:sp>
      <p:grpSp>
        <p:nvGrpSpPr>
          <p:cNvPr id="4" name="Group 3"/>
          <p:cNvGrpSpPr>
            <a:grpSpLocks noChangeAspect="1"/>
          </p:cNvGrpSpPr>
          <p:nvPr/>
        </p:nvGrpSpPr>
        <p:grpSpPr>
          <a:xfrm>
            <a:off x="696000" y="3260366"/>
            <a:ext cx="10800000" cy="2466252"/>
            <a:chOff x="398009" y="3260366"/>
            <a:chExt cx="11574386" cy="2643088"/>
          </a:xfrm>
        </p:grpSpPr>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8275" y="4654999"/>
              <a:ext cx="1248455" cy="1248455"/>
            </a:xfrm>
            <a:prstGeom prst="rect">
              <a:avLst/>
            </a:prstGeom>
          </p:spPr>
        </p:pic>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3408" y="4654999"/>
              <a:ext cx="1248455" cy="1248455"/>
            </a:xfrm>
            <a:prstGeom prst="rect">
              <a:avLst/>
            </a:prstGeom>
          </p:spPr>
        </p:pic>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3409" y="3260366"/>
              <a:ext cx="1248455" cy="1248455"/>
            </a:xfrm>
            <a:prstGeom prst="rect">
              <a:avLst/>
            </a:prstGeom>
          </p:spPr>
        </p:pic>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8541" y="4654999"/>
              <a:ext cx="1248455" cy="1248455"/>
            </a:xfrm>
            <a:prstGeom prst="rect">
              <a:avLst/>
            </a:prstGeom>
          </p:spPr>
        </p:pic>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8807" y="4654999"/>
              <a:ext cx="1248455" cy="1248455"/>
            </a:xfrm>
            <a:prstGeom prst="rect">
              <a:avLst/>
            </a:prstGeom>
          </p:spPr>
        </p:pic>
        <p:pic>
          <p:nvPicPr>
            <p:cNvPr id="24" name="Picture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3940" y="4654999"/>
              <a:ext cx="1248455" cy="1248455"/>
            </a:xfrm>
            <a:prstGeom prst="rect">
              <a:avLst/>
            </a:prstGeom>
          </p:spPr>
        </p:pic>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3674" y="4654999"/>
              <a:ext cx="1248455" cy="1248455"/>
            </a:xfrm>
            <a:prstGeom prst="rect">
              <a:avLst/>
            </a:prstGeom>
          </p:spPr>
        </p:pic>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3940" y="3260366"/>
              <a:ext cx="1248455" cy="1248455"/>
            </a:xfrm>
            <a:prstGeom prst="rect">
              <a:avLst/>
            </a:prstGeom>
          </p:spPr>
        </p:pic>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8808" y="3260366"/>
              <a:ext cx="1248455" cy="1248455"/>
            </a:xfrm>
            <a:prstGeom prst="rect">
              <a:avLst/>
            </a:prstGeom>
          </p:spPr>
        </p:pic>
        <p:pic>
          <p:nvPicPr>
            <p:cNvPr id="28" name="Picture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3675" y="3260366"/>
              <a:ext cx="1248455" cy="1248455"/>
            </a:xfrm>
            <a:prstGeom prst="rect">
              <a:avLst/>
            </a:prstGeom>
          </p:spPr>
        </p:pic>
        <p:pic>
          <p:nvPicPr>
            <p:cNvPr id="29" name="Picture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8542" y="3260366"/>
              <a:ext cx="1248455" cy="1248455"/>
            </a:xfrm>
            <a:prstGeom prst="rect">
              <a:avLst/>
            </a:prstGeom>
          </p:spPr>
        </p:pic>
        <p:pic>
          <p:nvPicPr>
            <p:cNvPr id="30" name="Pictur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8276" y="3260366"/>
              <a:ext cx="1248455" cy="1248455"/>
            </a:xfrm>
            <a:prstGeom prst="rect">
              <a:avLst/>
            </a:prstGeom>
          </p:spPr>
        </p:pic>
        <p:pic>
          <p:nvPicPr>
            <p:cNvPr id="31" name="Picture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3143" y="3260366"/>
              <a:ext cx="1248455" cy="1248455"/>
            </a:xfrm>
            <a:prstGeom prst="rect">
              <a:avLst/>
            </a:prstGeom>
          </p:spPr>
        </p:pic>
        <p:pic>
          <p:nvPicPr>
            <p:cNvPr id="32" name="Picture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3142" y="4654999"/>
              <a:ext cx="1248455" cy="1248455"/>
            </a:xfrm>
            <a:prstGeom prst="rect">
              <a:avLst/>
            </a:prstGeom>
          </p:spPr>
        </p:pic>
        <p:pic>
          <p:nvPicPr>
            <p:cNvPr id="33" name="Picture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010" y="3260366"/>
              <a:ext cx="1248455" cy="1248455"/>
            </a:xfrm>
            <a:prstGeom prst="rect">
              <a:avLst/>
            </a:prstGeom>
          </p:spPr>
        </p:pic>
        <p:pic>
          <p:nvPicPr>
            <p:cNvPr id="34" name="Picture 3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009" y="4654999"/>
              <a:ext cx="1248455" cy="1248455"/>
            </a:xfrm>
            <a:prstGeom prst="rect">
              <a:avLst/>
            </a:prstGeom>
          </p:spPr>
        </p:pic>
      </p:grpSp>
    </p:spTree>
    <p:extLst>
      <p:ext uri="{BB962C8B-B14F-4D97-AF65-F5344CB8AC3E}">
        <p14:creationId xmlns:p14="http://schemas.microsoft.com/office/powerpoint/2010/main" val="444192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de-DE" dirty="0" smtClean="0"/>
              <a:t>Experience to date on SDG 6 monitoring and reporting</a:t>
            </a:r>
            <a:endParaRPr lang="en-GB" dirty="0"/>
          </a:p>
        </p:txBody>
      </p:sp>
      <p:sp>
        <p:nvSpPr>
          <p:cNvPr id="4" name="Content Placeholder 3"/>
          <p:cNvSpPr>
            <a:spLocks noGrp="1"/>
          </p:cNvSpPr>
          <p:nvPr>
            <p:ph idx="1"/>
          </p:nvPr>
        </p:nvSpPr>
        <p:spPr/>
        <p:txBody>
          <a:bodyPr>
            <a:normAutofit fontScale="55000" lnSpcReduction="20000"/>
          </a:bodyPr>
          <a:lstStyle/>
          <a:p>
            <a:pPr marL="0" indent="0">
              <a:buNone/>
            </a:pPr>
            <a:r>
              <a:rPr lang="en-GB" u="sng" dirty="0"/>
              <a:t>Instructions</a:t>
            </a:r>
            <a:endParaRPr lang="en-GB" dirty="0"/>
          </a:p>
          <a:p>
            <a:pPr marL="0" indent="0">
              <a:buNone/>
            </a:pPr>
            <a:r>
              <a:rPr lang="en-GB" dirty="0"/>
              <a:t>Please reflect on the work on SDG 6 monitoring within your country during the last few years (2018-2021). Please summarize the discussion here (you can add more slides if necessary</a:t>
            </a:r>
            <a:r>
              <a:rPr lang="en-GB" dirty="0" smtClean="0"/>
              <a:t>).</a:t>
            </a:r>
          </a:p>
          <a:p>
            <a:pPr marL="0" indent="0">
              <a:buNone/>
            </a:pPr>
            <a:endParaRPr lang="en-GB" dirty="0"/>
          </a:p>
          <a:p>
            <a:pPr marL="0" indent="0">
              <a:buNone/>
            </a:pPr>
            <a:r>
              <a:rPr lang="en-GB" u="sng" dirty="0"/>
              <a:t>Possible questions to consider:</a:t>
            </a:r>
            <a:endParaRPr lang="en-GB" dirty="0"/>
          </a:p>
          <a:p>
            <a:pPr lvl="0"/>
            <a:r>
              <a:rPr lang="en-GB" i="1" dirty="0"/>
              <a:t>How did you organize the data collection and which institutions/organisations were involved (e.g. national statistical office, line ministries, local governments, regional organisations, academia, private sector, NGOs etc.)?</a:t>
            </a:r>
            <a:endParaRPr lang="en-GB" dirty="0"/>
          </a:p>
          <a:p>
            <a:pPr lvl="0"/>
            <a:r>
              <a:rPr lang="en-GB" i="1" dirty="0"/>
              <a:t>Did you discuss the work with other (SDG 6) focal points in your country?</a:t>
            </a:r>
            <a:endParaRPr lang="en-GB" dirty="0"/>
          </a:p>
          <a:p>
            <a:pPr lvl="0"/>
            <a:r>
              <a:rPr lang="en-GB" i="1" dirty="0"/>
              <a:t>Were you able to report the requested data (if not, why)? What are the main data gaps?</a:t>
            </a:r>
            <a:endParaRPr lang="en-GB" dirty="0"/>
          </a:p>
          <a:p>
            <a:pPr lvl="0"/>
            <a:r>
              <a:rPr lang="en-GB" i="1" dirty="0"/>
              <a:t>What did you think about the reporting process? </a:t>
            </a:r>
            <a:endParaRPr lang="en-GB" dirty="0"/>
          </a:p>
          <a:p>
            <a:pPr lvl="0"/>
            <a:r>
              <a:rPr lang="en-GB" i="1" dirty="0"/>
              <a:t>What has been the value of the process at the national level?</a:t>
            </a:r>
            <a:endParaRPr lang="en-GB" dirty="0"/>
          </a:p>
          <a:p>
            <a:pPr lvl="0"/>
            <a:r>
              <a:rPr lang="en-GB" i="1" dirty="0"/>
              <a:t>What support did you receive from the UN custodian agency (e.g. methodology, helpdesk, bilateral calls, webinars)?</a:t>
            </a:r>
            <a:endParaRPr lang="en-GB" dirty="0"/>
          </a:p>
          <a:p>
            <a:pPr lvl="0"/>
            <a:r>
              <a:rPr lang="en-GB" i="1" dirty="0"/>
              <a:t>What were the main challenges and opportunities encountered? Which are the main lessons learned? </a:t>
            </a:r>
            <a:endParaRPr lang="en-GB" dirty="0"/>
          </a:p>
          <a:p>
            <a:pPr lvl="0"/>
            <a:r>
              <a:rPr lang="en-GB" i="1" dirty="0"/>
              <a:t>How could you improve the institutional collaboration across indicators and sectors?</a:t>
            </a:r>
            <a:endParaRPr lang="en-GB" dirty="0"/>
          </a:p>
          <a:p>
            <a:pPr marL="0" indent="0">
              <a:buNone/>
            </a:pPr>
            <a:endParaRPr lang="en-GB" dirty="0"/>
          </a:p>
        </p:txBody>
      </p:sp>
    </p:spTree>
    <p:extLst>
      <p:ext uri="{BB962C8B-B14F-4D97-AF65-F5344CB8AC3E}">
        <p14:creationId xmlns:p14="http://schemas.microsoft.com/office/powerpoint/2010/main" val="2935542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Use of data to inform policy</a:t>
            </a:r>
            <a:endParaRPr lang="en-GB" dirty="0"/>
          </a:p>
        </p:txBody>
      </p:sp>
      <p:sp>
        <p:nvSpPr>
          <p:cNvPr id="3" name="Content Placeholder 2"/>
          <p:cNvSpPr>
            <a:spLocks noGrp="1"/>
          </p:cNvSpPr>
          <p:nvPr>
            <p:ph idx="1"/>
          </p:nvPr>
        </p:nvSpPr>
        <p:spPr/>
        <p:txBody>
          <a:bodyPr>
            <a:normAutofit fontScale="55000" lnSpcReduction="20000"/>
          </a:bodyPr>
          <a:lstStyle/>
          <a:p>
            <a:pPr marL="0" indent="0">
              <a:buNone/>
            </a:pPr>
            <a:r>
              <a:rPr lang="en-GB" u="sng" dirty="0"/>
              <a:t>Instructions</a:t>
            </a:r>
            <a:endParaRPr lang="en-GB" dirty="0"/>
          </a:p>
          <a:p>
            <a:pPr marL="0" indent="0">
              <a:buNone/>
            </a:pPr>
            <a:r>
              <a:rPr lang="en-GB" dirty="0"/>
              <a:t>High-quality data enable evidence-based policy- and decision-making, ensure accountability and transparency, and attract political commitments and public and private investments. Please reflect on how the collected data/resulting analysis are used for policy-making and other purposes at various levels within your country. Please summarize the discussion here (you can add more slides if necessary</a:t>
            </a:r>
            <a:r>
              <a:rPr lang="en-GB" dirty="0" smtClean="0"/>
              <a:t>).</a:t>
            </a:r>
          </a:p>
          <a:p>
            <a:pPr marL="0" indent="0">
              <a:buNone/>
            </a:pPr>
            <a:endParaRPr lang="en-GB" dirty="0"/>
          </a:p>
          <a:p>
            <a:pPr marL="0" indent="0">
              <a:buNone/>
            </a:pPr>
            <a:r>
              <a:rPr lang="en-GB" u="sng" dirty="0"/>
              <a:t>Possible questions to consider:</a:t>
            </a:r>
            <a:endParaRPr lang="en-GB" dirty="0"/>
          </a:p>
          <a:p>
            <a:pPr lvl="0"/>
            <a:r>
              <a:rPr lang="en-GB" i="1" dirty="0"/>
              <a:t>Which are the main uses of the data (e.g. raise awareness, advocate action and funding) at what local, national and international levels (e.g. development partners, financial institutions)?</a:t>
            </a:r>
            <a:endParaRPr lang="en-GB" dirty="0"/>
          </a:p>
          <a:p>
            <a:pPr lvl="0"/>
            <a:r>
              <a:rPr lang="en-GB" i="1" dirty="0"/>
              <a:t>Which policy processes are benefitting the most from the data? </a:t>
            </a:r>
            <a:endParaRPr lang="en-GB" dirty="0"/>
          </a:p>
          <a:p>
            <a:pPr lvl="0"/>
            <a:r>
              <a:rPr lang="en-GB" i="1" dirty="0"/>
              <a:t>What types of analyses are you doing with the data, and are you combining the data with data from other sectors? </a:t>
            </a:r>
            <a:endParaRPr lang="en-GB" dirty="0"/>
          </a:p>
          <a:p>
            <a:pPr lvl="0"/>
            <a:r>
              <a:rPr lang="en-GB" i="1" dirty="0"/>
              <a:t>Who are you sharing the data with (which institutions/sectors, at what level of seniority)? Was the reporting process helpful in terms of subsequent data sharing and use?  </a:t>
            </a:r>
            <a:endParaRPr lang="en-GB" dirty="0"/>
          </a:p>
          <a:p>
            <a:pPr lvl="0"/>
            <a:r>
              <a:rPr lang="en-GB" i="1" dirty="0"/>
              <a:t>How do you share the results (e.g. technical reports, summary reports, website, social media, newspapers, meetings etc.)? </a:t>
            </a:r>
            <a:endParaRPr lang="en-GB" dirty="0"/>
          </a:p>
          <a:p>
            <a:pPr lvl="0"/>
            <a:r>
              <a:rPr lang="en-GB" i="1" dirty="0"/>
              <a:t>Which are the main challenges and opportunities for using data to inform policy decisions? </a:t>
            </a:r>
            <a:endParaRPr lang="en-GB" dirty="0"/>
          </a:p>
          <a:p>
            <a:pPr lvl="0"/>
            <a:r>
              <a:rPr lang="en-GB" i="1" dirty="0"/>
              <a:t>How could you improve the uptake of data across audiences/sectors? </a:t>
            </a:r>
            <a:endParaRPr lang="en-GB" dirty="0"/>
          </a:p>
          <a:p>
            <a:endParaRPr lang="en-GB" dirty="0"/>
          </a:p>
        </p:txBody>
      </p:sp>
    </p:spTree>
    <p:extLst>
      <p:ext uri="{BB962C8B-B14F-4D97-AF65-F5344CB8AC3E}">
        <p14:creationId xmlns:p14="http://schemas.microsoft.com/office/powerpoint/2010/main" val="3059494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Needs and priorities for the future</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u="sng" dirty="0"/>
              <a:t>Instructions</a:t>
            </a:r>
            <a:endParaRPr lang="en-GB" dirty="0"/>
          </a:p>
          <a:p>
            <a:pPr marL="0" indent="0">
              <a:buNone/>
            </a:pPr>
            <a:r>
              <a:rPr lang="en-GB" dirty="0"/>
              <a:t>Based on your discussions on past monitoring experience and data use, what are the main needs and priorities for future water and </a:t>
            </a:r>
            <a:r>
              <a:rPr lang="en-GB" dirty="0" smtClean="0"/>
              <a:t>sanitation </a:t>
            </a:r>
            <a:r>
              <a:rPr lang="en-GB" dirty="0"/>
              <a:t>monitoring in your country? Please summarize the discussion here (you can add more slides if necessary</a:t>
            </a:r>
            <a:r>
              <a:rPr lang="en-GB" dirty="0" smtClean="0"/>
              <a:t>).</a:t>
            </a:r>
          </a:p>
          <a:p>
            <a:pPr marL="0" indent="0">
              <a:buNone/>
            </a:pPr>
            <a:endParaRPr lang="en-GB" dirty="0" smtClean="0"/>
          </a:p>
          <a:p>
            <a:pPr marL="0" indent="0">
              <a:buNone/>
            </a:pPr>
            <a:r>
              <a:rPr lang="en-GB" u="sng" dirty="0" smtClean="0"/>
              <a:t>Possible </a:t>
            </a:r>
            <a:r>
              <a:rPr lang="en-GB" u="sng" dirty="0"/>
              <a:t>questions to consider</a:t>
            </a:r>
            <a:endParaRPr lang="en-GB" dirty="0"/>
          </a:p>
          <a:p>
            <a:pPr lvl="0"/>
            <a:r>
              <a:rPr lang="en-GB" i="1" dirty="0"/>
              <a:t>What are you currently doing to address existing data gaps?</a:t>
            </a:r>
            <a:endParaRPr lang="en-GB" dirty="0"/>
          </a:p>
          <a:p>
            <a:pPr lvl="0"/>
            <a:r>
              <a:rPr lang="en-GB" i="1" dirty="0"/>
              <a:t>Which are the main areas that you would like to see improve for future monitoring, reporting and utilization of SDG 6 data in your country? You may wish to consider different accelerators such as governance, capacity development, finance and innovation.</a:t>
            </a:r>
            <a:endParaRPr lang="en-GB" dirty="0"/>
          </a:p>
          <a:p>
            <a:pPr lvl="0"/>
            <a:r>
              <a:rPr lang="en-GB" i="1" dirty="0"/>
              <a:t>Which needs are indicator-specific and which are cross-cutting? </a:t>
            </a:r>
            <a:endParaRPr lang="en-GB" dirty="0"/>
          </a:p>
          <a:p>
            <a:pPr lvl="0"/>
            <a:r>
              <a:rPr lang="en-GB" i="1" dirty="0"/>
              <a:t>At what level and within which sectors could/should the different needs be addressed? </a:t>
            </a:r>
            <a:endParaRPr lang="en-GB" dirty="0"/>
          </a:p>
          <a:p>
            <a:pPr lvl="0"/>
            <a:r>
              <a:rPr lang="en-GB" i="1" dirty="0"/>
              <a:t>What could be done by whom in the short/medium/long term to meet these needs? </a:t>
            </a:r>
            <a:endParaRPr lang="en-GB" dirty="0"/>
          </a:p>
          <a:p>
            <a:pPr lvl="0"/>
            <a:r>
              <a:rPr lang="en-GB" i="1" dirty="0"/>
              <a:t>How do you prioritize the different needs?</a:t>
            </a:r>
            <a:endParaRPr lang="en-GB" dirty="0"/>
          </a:p>
          <a:p>
            <a:endParaRPr lang="en-GB" dirty="0"/>
          </a:p>
        </p:txBody>
      </p:sp>
    </p:spTree>
    <p:extLst>
      <p:ext uri="{BB962C8B-B14F-4D97-AF65-F5344CB8AC3E}">
        <p14:creationId xmlns:p14="http://schemas.microsoft.com/office/powerpoint/2010/main" val="1589384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Examples and ideas for communicating </a:t>
            </a:r>
            <a:r>
              <a:rPr lang="en-GB" dirty="0" smtClean="0"/>
              <a:t>data (optional)</a:t>
            </a:r>
            <a:endParaRPr lang="en-GB" dirty="0"/>
          </a:p>
        </p:txBody>
      </p:sp>
      <p:sp>
        <p:nvSpPr>
          <p:cNvPr id="3" name="Content Placeholder 2"/>
          <p:cNvSpPr>
            <a:spLocks noGrp="1"/>
          </p:cNvSpPr>
          <p:nvPr>
            <p:ph idx="1"/>
          </p:nvPr>
        </p:nvSpPr>
        <p:spPr/>
        <p:txBody>
          <a:bodyPr>
            <a:noAutofit/>
          </a:bodyPr>
          <a:lstStyle/>
          <a:p>
            <a:pPr marL="0" indent="0">
              <a:buNone/>
            </a:pPr>
            <a:r>
              <a:rPr lang="en-GB" sz="1800" u="sng" dirty="0" smtClean="0"/>
              <a:t>Instructions</a:t>
            </a:r>
            <a:endParaRPr lang="en-GB" sz="1800" dirty="0"/>
          </a:p>
          <a:p>
            <a:pPr marL="0" indent="0">
              <a:buNone/>
            </a:pPr>
            <a:r>
              <a:rPr lang="en-GB" sz="1800" dirty="0"/>
              <a:t>To ensure that stakeholders are able to use the data/analysis, these need to be presented to them in an understandable and actionable way. Technical experts may ask for a lot of detail to interpret the findings, whereas high-level policy makers are interested in the overall trends, impacts and next steps. And the general public may want to know about the current situation and what can be done to improve it, in simple and clear words and illustrations. As we will learn from our communication expert during the December kick-off session, the selection and presentation of data need to be tailored to the audience.</a:t>
            </a:r>
          </a:p>
          <a:p>
            <a:pPr marL="0" indent="0">
              <a:buNone/>
            </a:pPr>
            <a:r>
              <a:rPr lang="en-GB" sz="1800" dirty="0"/>
              <a:t>Please share with us examples of how you are communicating your data/analysis with different types of audiences (e.g. with screen shots or links). If you want, you can also share your ideas on this, e.g. sketches and prototypes. A selection of these examples/ideas will be presented by the communications expert during the global workshop.</a:t>
            </a:r>
          </a:p>
          <a:p>
            <a:endParaRPr lang="en-GB" sz="1800" dirty="0"/>
          </a:p>
        </p:txBody>
      </p:sp>
    </p:spTree>
    <p:extLst>
      <p:ext uri="{BB962C8B-B14F-4D97-AF65-F5344CB8AC3E}">
        <p14:creationId xmlns:p14="http://schemas.microsoft.com/office/powerpoint/2010/main" val="3623061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1249</TotalTime>
  <Words>1345</Words>
  <Application>Microsoft Office PowerPoint</Application>
  <PresentationFormat>Widescreen</PresentationFormat>
  <Paragraphs>63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Voluntary country assignment (template)</vt:lpstr>
      <vt:lpstr>About the assignment</vt:lpstr>
      <vt:lpstr>Proposed process for completing the assignment</vt:lpstr>
      <vt:lpstr>SDG 6 focal points in the country</vt:lpstr>
      <vt:lpstr>Experience to date on SDG 6 monitoring and reporting</vt:lpstr>
      <vt:lpstr>Use of data to inform policy</vt:lpstr>
      <vt:lpstr>Needs and priorities for the future</vt:lpstr>
      <vt:lpstr>Examples and ideas for communicating data (optional)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Schade</dc:creator>
  <cp:lastModifiedBy>Maria Schade</cp:lastModifiedBy>
  <cp:revision>123</cp:revision>
  <dcterms:created xsi:type="dcterms:W3CDTF">2021-02-24T21:05:14Z</dcterms:created>
  <dcterms:modified xsi:type="dcterms:W3CDTF">2021-12-02T16:00:10Z</dcterms:modified>
</cp:coreProperties>
</file>