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54" r:id="rId2"/>
    <p:sldId id="353" r:id="rId3"/>
    <p:sldId id="352" r:id="rId4"/>
    <p:sldId id="346" r:id="rId5"/>
    <p:sldId id="347" r:id="rId6"/>
    <p:sldId id="349" r:id="rId7"/>
    <p:sldId id="348" r:id="rId8"/>
    <p:sldId id="350"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ancalani, Riccardo (NSL)" initials="BR(" lastIdx="1" clrIdx="0">
    <p:extLst>
      <p:ext uri="{19B8F6BF-5375-455C-9EA6-DF929625EA0E}">
        <p15:presenceInfo xmlns:p15="http://schemas.microsoft.com/office/powerpoint/2012/main" userId="S-1-5-21-2107199734-1002509562-578033828-407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0CECE"/>
    <a:srgbClr val="F4F6F6"/>
    <a:srgbClr val="F36D25"/>
    <a:srgbClr val="279B48"/>
    <a:srgbClr val="009EDB"/>
    <a:srgbClr val="E11484"/>
    <a:srgbClr val="2397D4"/>
    <a:srgbClr val="A21942"/>
    <a:srgbClr val="183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36" d="100"/>
          <a:sy n="36" d="100"/>
        </p:scale>
        <p:origin x="878" y="24"/>
      </p:cViewPr>
      <p:guideLst/>
    </p:cSldViewPr>
  </p:slideViewPr>
  <p:notesTextViewPr>
    <p:cViewPr>
      <p:scale>
        <a:sx n="1" d="1"/>
        <a:sy n="1" d="1"/>
      </p:scale>
      <p:origin x="0" y="0"/>
    </p:cViewPr>
  </p:notesTextViewPr>
  <p:notesViewPr>
    <p:cSldViewPr snapToGrid="0">
      <p:cViewPr varScale="1">
        <p:scale>
          <a:sx n="51" d="100"/>
          <a:sy n="51" d="100"/>
        </p:scale>
        <p:origin x="2624"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F03157-0BD5-4774-BB83-84C8F346CB96}" type="datetimeFigureOut">
              <a:rPr lang="de-DE" smtClean="0"/>
              <a:t>03.12.2021</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604357-7FF2-4D22-A0EF-26E7C62D5695}" type="slidenum">
              <a:rPr lang="de-DE" smtClean="0"/>
              <a:t>‹#›</a:t>
            </a:fld>
            <a:endParaRPr lang="de-DE"/>
          </a:p>
        </p:txBody>
      </p:sp>
    </p:spTree>
    <p:extLst>
      <p:ext uri="{BB962C8B-B14F-4D97-AF65-F5344CB8AC3E}">
        <p14:creationId xmlns:p14="http://schemas.microsoft.com/office/powerpoint/2010/main" val="3372447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Date Placeholder 3"/>
          <p:cNvSpPr>
            <a:spLocks noGrp="1"/>
          </p:cNvSpPr>
          <p:nvPr>
            <p:ph type="dt" sz="half" idx="10"/>
          </p:nvPr>
        </p:nvSpPr>
        <p:spPr/>
        <p:txBody>
          <a:bodyPr/>
          <a:lstStyle/>
          <a:p>
            <a:fld id="{283339A3-750B-4343-A9BB-CEB5C0C44F8B}" type="datetimeFigureOut">
              <a:rPr lang="de-DE" smtClean="0"/>
              <a:t>03.12.2021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286332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283339A3-750B-4343-A9BB-CEB5C0C44F8B}" type="datetimeFigureOut">
              <a:rPr lang="de-DE" smtClean="0"/>
              <a:t>03.12.2021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3131065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283339A3-750B-4343-A9BB-CEB5C0C44F8B}" type="datetimeFigureOut">
              <a:rPr lang="de-DE" smtClean="0"/>
              <a:t>03.12.2021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418764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lvl1pPr marL="457200" indent="-457200">
              <a:buFont typeface="Arial" panose="020B0604020202020204" pitchFamily="34" charset="0"/>
              <a:buChar cha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Date Placeholder 3"/>
          <p:cNvSpPr>
            <a:spLocks noGrp="1"/>
          </p:cNvSpPr>
          <p:nvPr>
            <p:ph type="dt" sz="half" idx="10"/>
          </p:nvPr>
        </p:nvSpPr>
        <p:spPr/>
        <p:txBody>
          <a:bodyPr/>
          <a:lstStyle/>
          <a:p>
            <a:fld id="{283339A3-750B-4343-A9BB-CEB5C0C44F8B}" type="datetimeFigureOut">
              <a:rPr lang="de-DE" smtClean="0"/>
              <a:t>03.12.2021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90778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3339A3-750B-4343-A9BB-CEB5C0C44F8B}" type="datetimeFigureOut">
              <a:rPr lang="de-DE" smtClean="0"/>
              <a:t>03.12.2021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58614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de-DE"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e Placeholder 4"/>
          <p:cNvSpPr>
            <a:spLocks noGrp="1"/>
          </p:cNvSpPr>
          <p:nvPr>
            <p:ph type="dt" sz="half" idx="10"/>
          </p:nvPr>
        </p:nvSpPr>
        <p:spPr/>
        <p:txBody>
          <a:bodyPr/>
          <a:lstStyle/>
          <a:p>
            <a:fld id="{283339A3-750B-4343-A9BB-CEB5C0C44F8B}" type="datetimeFigureOut">
              <a:rPr lang="de-DE" smtClean="0"/>
              <a:t>03.12.2021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4114171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de-D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Date Placeholder 6"/>
          <p:cNvSpPr>
            <a:spLocks noGrp="1"/>
          </p:cNvSpPr>
          <p:nvPr>
            <p:ph type="dt" sz="half" idx="10"/>
          </p:nvPr>
        </p:nvSpPr>
        <p:spPr/>
        <p:txBody>
          <a:bodyPr/>
          <a:lstStyle/>
          <a:p>
            <a:fld id="{283339A3-750B-4343-A9BB-CEB5C0C44F8B}" type="datetimeFigureOut">
              <a:rPr lang="de-DE" smtClean="0"/>
              <a:t>03.12.2021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113830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Date Placeholder 2"/>
          <p:cNvSpPr>
            <a:spLocks noGrp="1"/>
          </p:cNvSpPr>
          <p:nvPr>
            <p:ph type="dt" sz="half" idx="10"/>
          </p:nvPr>
        </p:nvSpPr>
        <p:spPr/>
        <p:txBody>
          <a:bodyPr/>
          <a:lstStyle/>
          <a:p>
            <a:fld id="{283339A3-750B-4343-A9BB-CEB5C0C44F8B}" type="datetimeFigureOut">
              <a:rPr lang="de-DE" smtClean="0"/>
              <a:t>03.12.2021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276735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339A3-750B-4343-A9BB-CEB5C0C44F8B}" type="datetimeFigureOut">
              <a:rPr lang="de-DE" smtClean="0"/>
              <a:t>03.12.2021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119954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3339A3-750B-4343-A9BB-CEB5C0C44F8B}" type="datetimeFigureOut">
              <a:rPr lang="de-DE" smtClean="0"/>
              <a:t>03.12.2021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2543448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3339A3-750B-4343-A9BB-CEB5C0C44F8B}" type="datetimeFigureOut">
              <a:rPr lang="de-DE" smtClean="0"/>
              <a:t>03.12.2021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8613EC6-EDF0-4D66-AC8E-AF6A89E3608B}" type="slidenum">
              <a:rPr lang="de-DE" smtClean="0"/>
              <a:t>‹#›</a:t>
            </a:fld>
            <a:endParaRPr lang="de-DE"/>
          </a:p>
        </p:txBody>
      </p:sp>
    </p:spTree>
    <p:extLst>
      <p:ext uri="{BB962C8B-B14F-4D97-AF65-F5344CB8AC3E}">
        <p14:creationId xmlns:p14="http://schemas.microsoft.com/office/powerpoint/2010/main" val="1785643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21"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2.png"/><Relationship Id="rId5" Type="http://schemas.openxmlformats.org/officeDocument/2006/relationships/slideLayout" Target="../slideLayouts/slideLayout5.xml"/><Relationship Id="rId15" Type="http://schemas.openxmlformats.org/officeDocument/2006/relationships/image" Target="../media/image3.png"/><Relationship Id="rId23" Type="http://schemas.openxmlformats.org/officeDocument/2006/relationships/image" Target="../media/image11.png"/><Relationship Id="rId10" Type="http://schemas.openxmlformats.org/officeDocument/2006/relationships/slideLayout" Target="../slideLayouts/slideLayout10.xml"/><Relationship Id="rId19" Type="http://schemas.openxmlformats.org/officeDocument/2006/relationships/image" Target="../media/image7.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 Id="rId22" Type="http://schemas.openxmlformats.org/officeDocument/2006/relationships/image" Target="../media/image10.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057805"/>
          </a:xfrm>
          <a:prstGeom prst="rect">
            <a:avLst/>
          </a:prstGeom>
        </p:spPr>
        <p:txBody>
          <a:bodyPr vert="horz" lIns="91440" tIns="45720" rIns="91440" bIns="45720" rtlCol="0" anchor="ctr">
            <a:normAutofit/>
          </a:bodyPr>
          <a:lstStyle/>
          <a:p>
            <a:r>
              <a:rPr lang="en-US" dirty="0"/>
              <a:t>Click to edit Master title style</a:t>
            </a:r>
            <a:endParaRPr lang="de-DE" dirty="0"/>
          </a:p>
        </p:txBody>
      </p:sp>
      <p:sp>
        <p:nvSpPr>
          <p:cNvPr id="3" name="Text Placeholder 2"/>
          <p:cNvSpPr>
            <a:spLocks noGrp="1"/>
          </p:cNvSpPr>
          <p:nvPr>
            <p:ph type="body" idx="1"/>
          </p:nvPr>
        </p:nvSpPr>
        <p:spPr>
          <a:xfrm>
            <a:off x="838200" y="1422930"/>
            <a:ext cx="10515600" cy="45307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339A3-750B-4343-A9BB-CEB5C0C44F8B}" type="datetimeFigureOut">
              <a:rPr lang="de-DE" smtClean="0"/>
              <a:t>03.12.2021</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13EC6-EDF0-4D66-AC8E-AF6A89E3608B}" type="slidenum">
              <a:rPr lang="de-DE" smtClean="0"/>
              <a:t>‹#›</a:t>
            </a:fld>
            <a:endParaRPr lang="de-DE"/>
          </a:p>
        </p:txBody>
      </p:sp>
      <p:grpSp>
        <p:nvGrpSpPr>
          <p:cNvPr id="19" name="Group 18"/>
          <p:cNvGrpSpPr>
            <a:grpSpLocks noChangeAspect="1"/>
          </p:cNvGrpSpPr>
          <p:nvPr userDrawn="1"/>
        </p:nvGrpSpPr>
        <p:grpSpPr>
          <a:xfrm>
            <a:off x="838200" y="5953655"/>
            <a:ext cx="10515600" cy="805389"/>
            <a:chOff x="232132" y="5806820"/>
            <a:chExt cx="11779759" cy="902210"/>
          </a:xfrm>
        </p:grpSpPr>
        <p:pic>
          <p:nvPicPr>
            <p:cNvPr id="7" name="Picture 6"/>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1109681" y="5806820"/>
              <a:ext cx="902210" cy="902210"/>
            </a:xfrm>
            <a:prstGeom prst="rect">
              <a:avLst/>
            </a:prstGeom>
          </p:spPr>
        </p:pic>
        <p:pic>
          <p:nvPicPr>
            <p:cNvPr id="8" name="Picture 7"/>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232132" y="5806820"/>
              <a:ext cx="902210" cy="902210"/>
            </a:xfrm>
            <a:prstGeom prst="rect">
              <a:avLst/>
            </a:prstGeom>
          </p:spPr>
        </p:pic>
        <p:pic>
          <p:nvPicPr>
            <p:cNvPr id="9" name="Picture 8"/>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1220169" y="5806820"/>
              <a:ext cx="902210" cy="902210"/>
            </a:xfrm>
            <a:prstGeom prst="rect">
              <a:avLst/>
            </a:prstGeom>
          </p:spPr>
        </p:pic>
        <p:pic>
          <p:nvPicPr>
            <p:cNvPr id="10" name="Picture 9"/>
            <p:cNvPicPr>
              <a:picLocks noChangeAspect="1"/>
            </p:cNvPicPr>
            <p:nvPr userDrawn="1"/>
          </p:nvPicPr>
          <p:blipFill>
            <a:blip r:embed="rId16" cstate="screen">
              <a:extLst>
                <a:ext uri="{28A0092B-C50C-407E-A947-70E740481C1C}">
                  <a14:useLocalDpi xmlns:a14="http://schemas.microsoft.com/office/drawing/2010/main"/>
                </a:ext>
              </a:extLst>
            </a:blip>
            <a:stretch>
              <a:fillRect/>
            </a:stretch>
          </p:blipFill>
          <p:spPr>
            <a:xfrm>
              <a:off x="2208206" y="5806820"/>
              <a:ext cx="905258" cy="902210"/>
            </a:xfrm>
            <a:prstGeom prst="rect">
              <a:avLst/>
            </a:prstGeom>
          </p:spPr>
        </p:pic>
        <p:pic>
          <p:nvPicPr>
            <p:cNvPr id="11" name="Picture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3199291" y="5806820"/>
              <a:ext cx="905258" cy="902210"/>
            </a:xfrm>
            <a:prstGeom prst="rect">
              <a:avLst/>
            </a:prstGeom>
          </p:spPr>
        </p:pic>
        <p:pic>
          <p:nvPicPr>
            <p:cNvPr id="12" name="Picture 11"/>
            <p:cNvPicPr>
              <a:picLocks noChangeAspect="1"/>
            </p:cNvPicPr>
            <p:nvPr userDrawn="1"/>
          </p:nvPicPr>
          <p:blipFill>
            <a:blip r:embed="rId18" cstate="screen">
              <a:extLst>
                <a:ext uri="{28A0092B-C50C-407E-A947-70E740481C1C}">
                  <a14:useLocalDpi xmlns:a14="http://schemas.microsoft.com/office/drawing/2010/main"/>
                </a:ext>
              </a:extLst>
            </a:blip>
            <a:stretch>
              <a:fillRect/>
            </a:stretch>
          </p:blipFill>
          <p:spPr>
            <a:xfrm>
              <a:off x="4190376" y="5806820"/>
              <a:ext cx="902210" cy="902210"/>
            </a:xfrm>
            <a:prstGeom prst="rect">
              <a:avLst/>
            </a:prstGeom>
          </p:spPr>
        </p:pic>
        <p:pic>
          <p:nvPicPr>
            <p:cNvPr id="13" name="Picture 12"/>
            <p:cNvPicPr>
              <a:picLocks noChangeAspect="1"/>
            </p:cNvPicPr>
            <p:nvPr userDrawn="1"/>
          </p:nvPicPr>
          <p:blipFill>
            <a:blip r:embed="rId19" cstate="screen">
              <a:extLst>
                <a:ext uri="{28A0092B-C50C-407E-A947-70E740481C1C}">
                  <a14:useLocalDpi xmlns:a14="http://schemas.microsoft.com/office/drawing/2010/main"/>
                </a:ext>
              </a:extLst>
            </a:blip>
            <a:stretch>
              <a:fillRect/>
            </a:stretch>
          </p:blipFill>
          <p:spPr>
            <a:xfrm>
              <a:off x="5178413" y="5806820"/>
              <a:ext cx="905258" cy="902210"/>
            </a:xfrm>
            <a:prstGeom prst="rect">
              <a:avLst/>
            </a:prstGeom>
          </p:spPr>
        </p:pic>
        <p:pic>
          <p:nvPicPr>
            <p:cNvPr id="14" name="Picture 13"/>
            <p:cNvPicPr>
              <a:picLocks noChangeAspect="1"/>
            </p:cNvPicPr>
            <p:nvPr userDrawn="1"/>
          </p:nvPicPr>
          <p:blipFill>
            <a:blip r:embed="rId20" cstate="screen">
              <a:extLst>
                <a:ext uri="{28A0092B-C50C-407E-A947-70E740481C1C}">
                  <a14:useLocalDpi xmlns:a14="http://schemas.microsoft.com/office/drawing/2010/main"/>
                </a:ext>
              </a:extLst>
            </a:blip>
            <a:stretch>
              <a:fillRect/>
            </a:stretch>
          </p:blipFill>
          <p:spPr>
            <a:xfrm>
              <a:off x="6169498" y="5806820"/>
              <a:ext cx="902210" cy="902210"/>
            </a:xfrm>
            <a:prstGeom prst="rect">
              <a:avLst/>
            </a:prstGeom>
          </p:spPr>
        </p:pic>
        <p:pic>
          <p:nvPicPr>
            <p:cNvPr id="15" name="Picture 14"/>
            <p:cNvPicPr>
              <a:picLocks noChangeAspect="1"/>
            </p:cNvPicPr>
            <p:nvPr userDrawn="1"/>
          </p:nvPicPr>
          <p:blipFill>
            <a:blip r:embed="rId21" cstate="screen">
              <a:extLst>
                <a:ext uri="{28A0092B-C50C-407E-A947-70E740481C1C}">
                  <a14:useLocalDpi xmlns:a14="http://schemas.microsoft.com/office/drawing/2010/main"/>
                </a:ext>
              </a:extLst>
            </a:blip>
            <a:stretch>
              <a:fillRect/>
            </a:stretch>
          </p:blipFill>
          <p:spPr>
            <a:xfrm>
              <a:off x="7157535" y="5806820"/>
              <a:ext cx="902210" cy="902210"/>
            </a:xfrm>
            <a:prstGeom prst="rect">
              <a:avLst/>
            </a:prstGeom>
          </p:spPr>
        </p:pic>
        <p:pic>
          <p:nvPicPr>
            <p:cNvPr id="16" name="Picture 15"/>
            <p:cNvPicPr>
              <a:picLocks noChangeAspect="1"/>
            </p:cNvPicPr>
            <p:nvPr userDrawn="1"/>
          </p:nvPicPr>
          <p:blipFill>
            <a:blip r:embed="rId22" cstate="screen">
              <a:extLst>
                <a:ext uri="{28A0092B-C50C-407E-A947-70E740481C1C}">
                  <a14:useLocalDpi xmlns:a14="http://schemas.microsoft.com/office/drawing/2010/main"/>
                </a:ext>
              </a:extLst>
            </a:blip>
            <a:stretch>
              <a:fillRect/>
            </a:stretch>
          </p:blipFill>
          <p:spPr>
            <a:xfrm>
              <a:off x="8145572" y="5806820"/>
              <a:ext cx="902210" cy="902210"/>
            </a:xfrm>
            <a:prstGeom prst="rect">
              <a:avLst/>
            </a:prstGeom>
          </p:spPr>
        </p:pic>
        <p:pic>
          <p:nvPicPr>
            <p:cNvPr id="17" name="Picture 16"/>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9133609" y="5806820"/>
              <a:ext cx="902210" cy="902210"/>
            </a:xfrm>
            <a:prstGeom prst="rect">
              <a:avLst/>
            </a:prstGeom>
          </p:spPr>
        </p:pic>
        <p:pic>
          <p:nvPicPr>
            <p:cNvPr id="18" name="Picture 17"/>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10121645" y="5806820"/>
              <a:ext cx="902210" cy="902210"/>
            </a:xfrm>
            <a:prstGeom prst="rect">
              <a:avLst/>
            </a:prstGeom>
          </p:spPr>
        </p:pic>
      </p:grpSp>
    </p:spTree>
    <p:extLst>
      <p:ext uri="{BB962C8B-B14F-4D97-AF65-F5344CB8AC3E}">
        <p14:creationId xmlns:p14="http://schemas.microsoft.com/office/powerpoint/2010/main" val="1964688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rgbClr val="009EDB"/>
          </a:solidFill>
          <a:latin typeface="+mj-lt"/>
          <a:ea typeface="+mj-ea"/>
          <a:cs typeface="+mj-cs"/>
        </a:defRPr>
      </a:lvl1pPr>
    </p:titleStyle>
    <p:bodyStyle>
      <a:lvl1pPr marL="457200" indent="-457200" algn="l" defTabSz="914400" rtl="0" eaLnBrk="1" latinLnBrk="0" hangingPunct="1">
        <a:lnSpc>
          <a:spcPct val="90000"/>
        </a:lnSpc>
        <a:spcBef>
          <a:spcPts val="1000"/>
        </a:spcBef>
        <a:buClr>
          <a:srgbClr val="00B0F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dg6data.org/" TargetMode="External"/><Relationship Id="rId2" Type="http://schemas.openxmlformats.org/officeDocument/2006/relationships/hyperlink" Target="mailto:monitoring@unwater.org" TargetMode="External"/><Relationship Id="rId1" Type="http://schemas.openxmlformats.org/officeDocument/2006/relationships/slideLayout" Target="../slideLayouts/slideLayout2.xml"/><Relationship Id="rId4" Type="http://schemas.openxmlformats.org/officeDocument/2006/relationships/hyperlink" Target="https://www.sdg6monitoring.org/"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mailto:monitoring@unwater.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19200" y="1106732"/>
            <a:ext cx="9144000" cy="1655762"/>
          </a:xfrm>
        </p:spPr>
        <p:txBody>
          <a:bodyPr>
            <a:normAutofit/>
          </a:bodyPr>
          <a:lstStyle/>
          <a:p>
            <a:r>
              <a:rPr lang="ar-SA" b="1" dirty="0"/>
              <a:t>مهمة العمل</a:t>
            </a:r>
            <a:r>
              <a:rPr lang="ar-EG" b="1" dirty="0"/>
              <a:t> (قالب)</a:t>
            </a:r>
            <a:endParaRPr lang="en-GB" b="1" dirty="0"/>
          </a:p>
        </p:txBody>
      </p:sp>
      <p:sp>
        <p:nvSpPr>
          <p:cNvPr id="5" name="Subtitle 4"/>
          <p:cNvSpPr>
            <a:spLocks noGrp="1"/>
          </p:cNvSpPr>
          <p:nvPr>
            <p:ph type="subTitle" idx="1"/>
          </p:nvPr>
        </p:nvSpPr>
        <p:spPr/>
        <p:txBody>
          <a:bodyPr>
            <a:normAutofit/>
          </a:bodyPr>
          <a:lstStyle/>
          <a:p>
            <a:pPr marL="0" marR="0" rtl="1">
              <a:spcBef>
                <a:spcPts val="0"/>
              </a:spcBef>
              <a:spcAft>
                <a:spcPts val="0"/>
              </a:spcAft>
            </a:pPr>
            <a:r>
              <a:rPr lang="ar-SA" b="1" kern="1400" spc="-50" dirty="0">
                <a:solidFill>
                  <a:srgbClr val="00B0F0"/>
                </a:solidFill>
                <a:effectLst/>
                <a:latin typeface="Calibri Light" panose="020F0302020204030204" pitchFamily="34" charset="0"/>
                <a:ea typeface="Times New Roman" panose="02020603050405020304" pitchFamily="18" charset="0"/>
                <a:cs typeface="Simplified Arabic" panose="02020603050405020304" pitchFamily="18" charset="-78"/>
              </a:rPr>
              <a:t>حلقة العمل العالمية الثانية بشأن الرصد المتكامل للهدف 6 من أهداف التنمية المستدامة حول المياه والصرف الصحي </a:t>
            </a:r>
            <a:endParaRPr lang="en-US" b="1" kern="1400" spc="-5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rtl="1">
              <a:lnSpc>
                <a:spcPct val="107000"/>
              </a:lnSpc>
              <a:spcBef>
                <a:spcPts val="0"/>
              </a:spcBef>
              <a:spcAft>
                <a:spcPts val="800"/>
              </a:spcAft>
            </a:pPr>
            <a:r>
              <a:rPr lang="ar-SA" b="1" spc="75" dirty="0">
                <a:solidFill>
                  <a:srgbClr val="5A5A5A"/>
                </a:solidFill>
                <a:effectLst/>
                <a:latin typeface="Calibri" panose="020F0502020204030204" pitchFamily="34" charset="0"/>
                <a:ea typeface="Times New Roman" panose="02020603050405020304" pitchFamily="18" charset="0"/>
                <a:cs typeface="Simplified Arabic" panose="02020603050405020304" pitchFamily="18" charset="-78"/>
              </a:rPr>
              <a:t>9 كانون الأول/ديسمبر 2021 و8-10 شباط/فبراير 2022، عبر شبكة الإنترنت</a:t>
            </a:r>
            <a:endParaRPr lang="en-US" b="1" spc="75" dirty="0">
              <a:solidFill>
                <a:srgbClr val="5A5A5A"/>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69946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t>نبذة عن مهمة العمل</a:t>
            </a:r>
            <a:endParaRPr lang="en-GB" dirty="0"/>
          </a:p>
        </p:txBody>
      </p:sp>
      <p:sp>
        <p:nvSpPr>
          <p:cNvPr id="3" name="Content Placeholder 2"/>
          <p:cNvSpPr>
            <a:spLocks noGrp="1"/>
          </p:cNvSpPr>
          <p:nvPr>
            <p:ph idx="1"/>
          </p:nvPr>
        </p:nvSpPr>
        <p:spPr/>
        <p:txBody>
          <a:bodyPr>
            <a:normAutofit/>
          </a:bodyPr>
          <a:lstStyle/>
          <a:p>
            <a:pPr marL="342900" marR="0" lvl="0" indent="-342900" algn="r" rtl="1">
              <a:spcBef>
                <a:spcPts val="0"/>
              </a:spcBef>
              <a:spcAft>
                <a:spcPts val="0"/>
              </a:spcAft>
              <a:buFont typeface="Symbol" panose="05050102010706020507" pitchFamily="18" charset="2"/>
              <a:buChar char=""/>
            </a:pPr>
            <a:r>
              <a:rPr lang="ar-SA" sz="1400" dirty="0">
                <a:effectLst/>
                <a:latin typeface="Calibri" panose="020F0502020204030204" pitchFamily="34" charset="0"/>
                <a:ea typeface="Times New Roman" panose="02020603050405020304" pitchFamily="18" charset="0"/>
                <a:cs typeface="Simplified Arabic" panose="02020603050405020304" pitchFamily="18" charset="-78"/>
              </a:rPr>
              <a:t>إنّ مهمة العمل هذه طوعية، ولكننا نُشجّع بلدكم على الاضطلاع بها لأنها ستُساعد في إقامة حوار شامل لعدة قطاعات في بلدكم وتُساعد في تمكين إجراء مناقشات أكثر استنارة في حلقة العمل المقرّر عقدها في شهر شباط/فبراير.</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400" dirty="0">
                <a:effectLst/>
                <a:latin typeface="Calibri" panose="020F0502020204030204" pitchFamily="34" charset="0"/>
                <a:ea typeface="Times New Roman" panose="02020603050405020304" pitchFamily="18" charset="0"/>
                <a:cs typeface="Simplified Arabic" panose="02020603050405020304" pitchFamily="18" charset="-78"/>
              </a:rPr>
              <a:t>تتكون مهمة العمل من أسئلة حول ثلاثة مواضيع، ترتبط مباشرة بالمواضيع التي سيجري مناقشتها في حلقة العمل. وعلى وجه التحديد، نود معرفة مزيد من المعلومات حول الكيفية التي عمل بها بلدكم في رصد الهدف 6 من أهداف التنمية المستدامة في خلال السنوات القليلة الماضية (عبر جميع مؤشرات الهدف 6 من أهداف التنمية المستدامة)، والكيفية التي يجري بها نقل البيانات واستخدامها في عمليات السياسات الوطنية، وما هي احتياجاتكم وأولوياتكم المتعلقة بالعمل في المستقبل.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400" dirty="0">
                <a:effectLst/>
                <a:latin typeface="Calibri" panose="020F0502020204030204" pitchFamily="34" charset="0"/>
                <a:ea typeface="Times New Roman" panose="02020603050405020304" pitchFamily="18" charset="0"/>
                <a:cs typeface="Simplified Arabic" panose="02020603050405020304" pitchFamily="18" charset="-78"/>
              </a:rPr>
              <a:t>لإكمال مهمة العمل، نشجّعكم على عقد اجتماع مع أكبر عدد ممكن من جهات التنسيق المعنية برصد الهدف 6 من أهداف التنمية المستدامة داخل بلدكم. ويشمل ذلك جهة التنسيق العامة المعنية برصد الهدف 6 من أهداف التنمية المستدامة، وجميع جهات التنسيق الخاصة بالمؤشرات (عبر الوزارات)، فضلاً عن جهات التنسيق في المكتب الإحصائي الوطني المسؤول عن الإبلاغ عن أهداف التنمية المستدامة.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400" dirty="0">
                <a:effectLst/>
                <a:latin typeface="Calibri" panose="020F0502020204030204" pitchFamily="34" charset="0"/>
                <a:ea typeface="Times New Roman" panose="02020603050405020304" pitchFamily="18" charset="0"/>
                <a:cs typeface="Simplified Arabic" panose="02020603050405020304" pitchFamily="18" charset="-78"/>
              </a:rPr>
              <a:t>إذا كنتم لا تعرفون بالفعل جهات التنسيق الأخرى في بلدكم، فيُرجى مراسلة </a:t>
            </a:r>
            <a:r>
              <a:rPr lang="en-US" sz="1400" u="sng" dirty="0">
                <a:solidFill>
                  <a:srgbClr val="0563C1"/>
                </a:solidFill>
                <a:effectLst/>
                <a:latin typeface="Calibri" panose="020F0502020204030204" pitchFamily="34" charset="0"/>
                <a:ea typeface="Times New Roman" panose="02020603050405020304" pitchFamily="18" charset="0"/>
                <a:cs typeface="Simplified Arabic" panose="02020603050405020304" pitchFamily="18" charset="-78"/>
                <a:hlinkClick r:id="rId2"/>
              </a:rPr>
              <a:t>monitoring@unwater.org</a:t>
            </a:r>
            <a:r>
              <a:rPr lang="ar-SA" sz="1400" dirty="0">
                <a:effectLst/>
                <a:latin typeface="Calibri" panose="020F0502020204030204" pitchFamily="34" charset="0"/>
                <a:ea typeface="Times New Roman" panose="02020603050405020304" pitchFamily="18" charset="0"/>
                <a:cs typeface="Simplified Arabic" panose="02020603050405020304" pitchFamily="18" charset="-78"/>
              </a:rPr>
              <a:t> بذلك وسنساعدكم في التواصل معها. ويمكنكم الاطلاع على جميع البيانات المقدمة من بلدكم على </a:t>
            </a:r>
            <a:br>
              <a:rPr lang="ar-SA" sz="1400" dirty="0">
                <a:effectLst/>
                <a:latin typeface="Calibri" panose="020F0502020204030204" pitchFamily="34" charset="0"/>
                <a:ea typeface="Times New Roman" panose="02020603050405020304" pitchFamily="18" charset="0"/>
                <a:cs typeface="Simplified Arabic" panose="02020603050405020304" pitchFamily="18" charset="-78"/>
              </a:rPr>
            </a:br>
            <a:r>
              <a:rPr lang="en-US" sz="1400" u="sng" dirty="0">
                <a:solidFill>
                  <a:srgbClr val="0563C1"/>
                </a:solidFill>
                <a:effectLst/>
                <a:latin typeface="Calibri" panose="020F0502020204030204" pitchFamily="34" charset="0"/>
                <a:ea typeface="Times New Roman" panose="02020603050405020304" pitchFamily="18" charset="0"/>
                <a:cs typeface="Simplified Arabic" panose="02020603050405020304" pitchFamily="18" charset="-78"/>
                <a:hlinkClick r:id="rId3"/>
              </a:rPr>
              <a:t>https://sdg6data.org</a:t>
            </a:r>
            <a:r>
              <a:rPr lang="ar-SA" sz="1400" u="sng" dirty="0">
                <a:solidFill>
                  <a:srgbClr val="0563C1"/>
                </a:solidFill>
                <a:effectLst/>
                <a:latin typeface="Calibri" panose="020F0502020204030204" pitchFamily="34" charset="0"/>
                <a:ea typeface="Times New Roman" panose="02020603050405020304" pitchFamily="18" charset="0"/>
                <a:cs typeface="Simplified Arabic" panose="02020603050405020304" pitchFamily="18" charset="-78"/>
                <a:hlinkClick r:id="rId3"/>
              </a:rPr>
              <a:t>/</a:t>
            </a:r>
            <a:r>
              <a:rPr lang="ar-SA" sz="1400" dirty="0">
                <a:effectLst/>
                <a:latin typeface="Calibri" panose="020F0502020204030204" pitchFamily="34" charset="0"/>
                <a:ea typeface="Times New Roman" panose="02020603050405020304" pitchFamily="18" charset="0"/>
                <a:cs typeface="Simplified Arabic" panose="02020603050405020304" pitchFamily="18" charset="-78"/>
              </a:rPr>
              <a: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400" dirty="0">
                <a:effectLst/>
                <a:latin typeface="Calibri" panose="020F0502020204030204" pitchFamily="34" charset="0"/>
                <a:ea typeface="Times New Roman" panose="02020603050405020304" pitchFamily="18" charset="0"/>
                <a:cs typeface="Simplified Arabic" panose="02020603050405020304" pitchFamily="18" charset="-78"/>
              </a:rPr>
              <a:t>سيجري التعريف بمهمة العمل في الجلسة الافتتاحية في </a:t>
            </a:r>
            <a:r>
              <a:rPr lang="ar-SA" sz="1400" b="1" dirty="0">
                <a:effectLst/>
                <a:latin typeface="Calibri" panose="020F0502020204030204" pitchFamily="34" charset="0"/>
                <a:ea typeface="Times New Roman" panose="02020603050405020304" pitchFamily="18" charset="0"/>
                <a:cs typeface="Simplified Arabic" panose="02020603050405020304" pitchFamily="18" charset="-78"/>
              </a:rPr>
              <a:t>9 كانون الأول/ديسمبر 2021</a:t>
            </a:r>
            <a:r>
              <a:rPr lang="ar-SA" sz="1400" dirty="0">
                <a:effectLst/>
                <a:latin typeface="Calibri" panose="020F0502020204030204" pitchFamily="34" charset="0"/>
                <a:ea typeface="Times New Roman" panose="02020603050405020304" pitchFamily="18" charset="0"/>
                <a:cs typeface="Simplified Arabic" panose="02020603050405020304" pitchFamily="18" charset="-78"/>
              </a:rPr>
              <a:t>، حيث يمكنكم طرح أي أسئلة قد تكون لديكم. يمكنكم أيضاً طرح أسئلة عبر البريد الإلكتروني التالي: </a:t>
            </a:r>
            <a:r>
              <a:rPr lang="en-US" sz="1400" u="sng" dirty="0">
                <a:solidFill>
                  <a:srgbClr val="0563C1"/>
                </a:solidFill>
                <a:effectLst/>
                <a:latin typeface="Calibri" panose="020F0502020204030204" pitchFamily="34" charset="0"/>
                <a:ea typeface="Times New Roman" panose="02020603050405020304" pitchFamily="18" charset="0"/>
                <a:cs typeface="Simplified Arabic" panose="02020603050405020304" pitchFamily="18" charset="-78"/>
                <a:hlinkClick r:id="rId2"/>
              </a:rPr>
              <a:t>monitoring@unwater.org</a:t>
            </a:r>
            <a:r>
              <a:rPr lang="ar-SA" sz="1400" dirty="0">
                <a:effectLst/>
                <a:latin typeface="Calibri" panose="020F0502020204030204" pitchFamily="34" charset="0"/>
                <a:ea typeface="Times New Roman" panose="02020603050405020304" pitchFamily="18" charset="0"/>
                <a:cs typeface="Simplified Arabic" panose="02020603050405020304" pitchFamily="18" charset="-78"/>
              </a:rPr>
              <a: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400" dirty="0">
                <a:effectLst/>
                <a:latin typeface="Calibri" panose="020F0502020204030204" pitchFamily="34" charset="0"/>
                <a:ea typeface="Times New Roman" panose="02020603050405020304" pitchFamily="18" charset="0"/>
                <a:cs typeface="Simplified Arabic" panose="02020603050405020304" pitchFamily="18" charset="-78"/>
              </a:rPr>
              <a:t>يُرجى استخدام النموذج التالي لتسجيل الخبرات المشتركة لبلدكم (يمكنكم إضافة أي عدد تريدونه من الشرائح). في كل صفحة، تجدون مربعاً أصفر اللون يضم إرشادات لتوجيه مناقشاتكم.</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400" dirty="0">
                <a:effectLst/>
                <a:latin typeface="Calibri" panose="020F0502020204030204" pitchFamily="34" charset="0"/>
                <a:ea typeface="Times New Roman" panose="02020603050405020304" pitchFamily="18" charset="0"/>
                <a:cs typeface="Simplified Arabic" panose="02020603050405020304" pitchFamily="18" charset="-78"/>
              </a:rPr>
              <a:t>يُطلب من البلدان إكمال مهمة العمل وإرسالها إلى </a:t>
            </a:r>
            <a:r>
              <a:rPr lang="en-US" sz="1400" u="sng" dirty="0">
                <a:solidFill>
                  <a:srgbClr val="0563C1"/>
                </a:solidFill>
                <a:effectLst/>
                <a:latin typeface="Calibri" panose="020F0502020204030204" pitchFamily="34" charset="0"/>
                <a:ea typeface="Times New Roman" panose="02020603050405020304" pitchFamily="18" charset="0"/>
                <a:cs typeface="Simplified Arabic" panose="02020603050405020304" pitchFamily="18" charset="-78"/>
                <a:hlinkClick r:id="rId2"/>
              </a:rPr>
              <a:t>monitoring@unwater.org</a:t>
            </a:r>
            <a:r>
              <a:rPr lang="ar-SA" sz="1400" dirty="0">
                <a:effectLst/>
                <a:latin typeface="Calibri" panose="020F0502020204030204" pitchFamily="34" charset="0"/>
                <a:ea typeface="Times New Roman" panose="02020603050405020304" pitchFamily="18" charset="0"/>
                <a:cs typeface="Simplified Arabic" panose="02020603050405020304" pitchFamily="18" charset="-78"/>
              </a:rPr>
              <a:t> بحلول </a:t>
            </a:r>
            <a:r>
              <a:rPr lang="ar-SA" sz="1400" b="1" dirty="0">
                <a:effectLst/>
                <a:latin typeface="Calibri" panose="020F0502020204030204" pitchFamily="34" charset="0"/>
                <a:ea typeface="Times New Roman" panose="02020603050405020304" pitchFamily="18" charset="0"/>
                <a:cs typeface="Simplified Arabic" panose="02020603050405020304" pitchFamily="18" charset="-78"/>
              </a:rPr>
              <a:t>31 كانون الثاني/يناير 2022.</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400" dirty="0">
                <a:effectLst/>
                <a:latin typeface="Calibri" panose="020F0502020204030204" pitchFamily="34" charset="0"/>
                <a:ea typeface="Times New Roman" panose="02020603050405020304" pitchFamily="18" charset="0"/>
                <a:cs typeface="Simplified Arabic" panose="02020603050405020304" pitchFamily="18" charset="-78"/>
              </a:rPr>
              <a:t>سيساعد المحتوى المقدم في تشكيل المناقشات في حلقة العمل، بالإضافة إلى تخطيط المرحلة التالية من مبادرة الرصد المتكاملة للهدف 6 من أهداف التنمية المستدامة التابعة للجنة الأمم المتحدة المعنية بالموارد المائية. وحسب الاقتضاء، سيجري مشاركة المحتوى أيضاً على </a:t>
            </a:r>
            <a:r>
              <a:rPr lang="en-US" sz="1400" u="sng" dirty="0">
                <a:solidFill>
                  <a:srgbClr val="0563C1"/>
                </a:solidFill>
                <a:effectLst/>
                <a:latin typeface="Calibri" panose="020F0502020204030204" pitchFamily="34" charset="0"/>
                <a:ea typeface="Times New Roman" panose="02020603050405020304" pitchFamily="18" charset="0"/>
                <a:cs typeface="Simplified Arabic" panose="02020603050405020304" pitchFamily="18" charset="-78"/>
                <a:hlinkClick r:id="rId4"/>
              </a:rPr>
              <a:t>https://www.sdg6monitoring.org</a:t>
            </a:r>
            <a:r>
              <a:rPr lang="ar-SA" sz="1400" u="sng" dirty="0">
                <a:solidFill>
                  <a:srgbClr val="0563C1"/>
                </a:solidFill>
                <a:effectLst/>
                <a:latin typeface="Calibri" panose="020F0502020204030204" pitchFamily="34" charset="0"/>
                <a:ea typeface="Times New Roman" panose="02020603050405020304" pitchFamily="18" charset="0"/>
                <a:cs typeface="Simplified Arabic" panose="02020603050405020304" pitchFamily="18" charset="-78"/>
                <a:hlinkClick r:id="rId4"/>
              </a:rPr>
              <a:t>/</a:t>
            </a:r>
            <a:r>
              <a:rPr lang="ar-SA" sz="1400" dirty="0">
                <a:effectLst/>
                <a:latin typeface="Calibri" panose="020F0502020204030204" pitchFamily="34" charset="0"/>
                <a:ea typeface="Times New Roman" panose="02020603050405020304" pitchFamily="18" charset="0"/>
                <a:cs typeface="Simplified Arabic" panose="02020603050405020304" pitchFamily="18" charset="-78"/>
              </a:rPr>
              <a:t> بُغْيَة إلهام البلدان الأخرى في عملها (يُرجى إخبارنا إذا كنتم لا تريدون منا نشر مهمة عملكم).</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6456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800" b="1" dirty="0">
                <a:effectLst/>
                <a:latin typeface="Calibri" panose="020F0502020204030204" pitchFamily="34" charset="0"/>
                <a:ea typeface="Calibri" panose="020F0502020204030204" pitchFamily="34" charset="0"/>
                <a:cs typeface="Simplified Arabic" panose="02020603050405020304" pitchFamily="18" charset="-78"/>
              </a:rPr>
              <a:t>العملية المقترحة لإكمال مهمة العمل</a:t>
            </a:r>
            <a:endParaRPr lang="en-GB" sz="2800" b="1" dirty="0"/>
          </a:p>
        </p:txBody>
      </p:sp>
      <p:sp>
        <p:nvSpPr>
          <p:cNvPr id="3" name="Content Placeholder 2"/>
          <p:cNvSpPr>
            <a:spLocks noGrp="1"/>
          </p:cNvSpPr>
          <p:nvPr>
            <p:ph idx="1"/>
          </p:nvPr>
        </p:nvSpPr>
        <p:spPr>
          <a:xfrm>
            <a:off x="838200" y="1422930"/>
            <a:ext cx="10515600" cy="3774301"/>
          </a:xfrm>
        </p:spPr>
        <p:txBody>
          <a:bodyPr>
            <a:normAutofit/>
          </a:bodyPr>
          <a:lstStyle/>
          <a:p>
            <a:pPr marL="342900" marR="0" lvl="0" indent="-342900" algn="r" rtl="1">
              <a:spcBef>
                <a:spcPts val="0"/>
              </a:spcBef>
              <a:spcAft>
                <a:spcPts val="0"/>
              </a:spcAft>
              <a:buFont typeface="Symbol" panose="05050102010706020507" pitchFamily="18" charset="2"/>
              <a:buChar char=""/>
            </a:pPr>
            <a:r>
              <a:rPr lang="ar-SA" sz="1800" dirty="0">
                <a:effectLst/>
                <a:latin typeface="Calibri" panose="020F0502020204030204" pitchFamily="34" charset="0"/>
                <a:ea typeface="Times New Roman" panose="02020603050405020304" pitchFamily="18" charset="0"/>
                <a:cs typeface="Simplified Arabic" panose="02020603050405020304" pitchFamily="18" charset="-78"/>
              </a:rPr>
              <a:t>يُرجى التواصل مع جهات التنسيق الأخرى المعنية بالهدف 6 من أهداف التنمية المستدامة في بلدكم لجدولة اجتماع (افتراضياً أو بالحضور شخصياً متى سمحت الظروف بذلك).</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dirty="0">
                <a:effectLst/>
                <a:latin typeface="Calibri" panose="020F0502020204030204" pitchFamily="34" charset="0"/>
                <a:ea typeface="Times New Roman" panose="02020603050405020304" pitchFamily="18" charset="0"/>
                <a:cs typeface="Simplified Arabic" panose="02020603050405020304" pitchFamily="18" charset="-78"/>
              </a:rPr>
              <a:t>تستعد كل جهة تنسيق للاجتماع من خلال استعراض الأسئلة من منظورها، والتشاور مع الزملاء الآخرين حسب الضرورة.</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dirty="0">
                <a:effectLst/>
                <a:latin typeface="Calibri" panose="020F0502020204030204" pitchFamily="34" charset="0"/>
                <a:ea typeface="Times New Roman" panose="02020603050405020304" pitchFamily="18" charset="0"/>
                <a:cs typeface="Simplified Arabic" panose="02020603050405020304" pitchFamily="18" charset="-78"/>
              </a:rPr>
              <a:t>في أثناء الاجتماع، تشارك جميع جهات التنسيق وتناقش الأسئلة في مجموعة، من أجل تسجيل الخبرات الخاصة بالمؤشرات والخبرات المتداخلة على حد سواء.</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dirty="0">
                <a:effectLst/>
                <a:latin typeface="Calibri" panose="020F0502020204030204" pitchFamily="34" charset="0"/>
                <a:ea typeface="Times New Roman" panose="02020603050405020304" pitchFamily="18" charset="0"/>
                <a:cs typeface="Simplified Arabic" panose="02020603050405020304" pitchFamily="18" charset="-78"/>
              </a:rPr>
              <a:t>تعمل جهة تنسيق واحدة بصفة مقرر (من المحتمل أن تكون جهة التنسيق الشاملة) وتلخص المناقشة وتكمل مهمة العمل استناداً إلى النموذج المقدم (مستند باوربوينت هذا).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dirty="0">
                <a:effectLst/>
                <a:latin typeface="Calibri" panose="020F0502020204030204" pitchFamily="34" charset="0"/>
                <a:ea typeface="Times New Roman" panose="02020603050405020304" pitchFamily="18" charset="0"/>
                <a:cs typeface="Simplified Arabic" panose="02020603050405020304" pitchFamily="18" charset="-78"/>
              </a:rPr>
              <a:t>تخضع مهمة العمل المكتملة للاستعراض من قبل جميع جهات التنسيق ثم تُرسل إلى </a:t>
            </a:r>
            <a:r>
              <a:rPr lang="en-US" sz="1800" u="sng" dirty="0">
                <a:solidFill>
                  <a:srgbClr val="0563C1"/>
                </a:solidFill>
                <a:effectLst/>
                <a:latin typeface="Calibri" panose="020F0502020204030204" pitchFamily="34" charset="0"/>
                <a:ea typeface="Times New Roman" panose="02020603050405020304" pitchFamily="18" charset="0"/>
                <a:cs typeface="Simplified Arabic" panose="02020603050405020304" pitchFamily="18" charset="-78"/>
                <a:hlinkClick r:id="rId2"/>
              </a:rPr>
              <a:t>monitoring@unwater.org</a:t>
            </a:r>
            <a:r>
              <a:rPr lang="ar-SA" sz="1800" dirty="0">
                <a:effectLst/>
                <a:latin typeface="Calibri" panose="020F0502020204030204" pitchFamily="34" charset="0"/>
                <a:ea typeface="Times New Roman" panose="02020603050405020304" pitchFamily="18" charset="0"/>
                <a:cs typeface="Simplified Arabic" panose="02020603050405020304" pitchFamily="18" charset="-78"/>
              </a:rPr>
              <a:t> بحلول 31 كانون الثاني/يناير 2022.</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dirty="0">
                <a:effectLst/>
                <a:latin typeface="Calibri" panose="020F0502020204030204" pitchFamily="34" charset="0"/>
                <a:ea typeface="Times New Roman" panose="02020603050405020304" pitchFamily="18" charset="0"/>
                <a:cs typeface="Simplified Arabic" panose="02020603050405020304" pitchFamily="18" charset="-78"/>
              </a:rPr>
              <a:t>تشارك جميع جهات التنسيق في حلقة العمل لمشاركة خبرات البلد مع البلدان المشاركة الأخرى.</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387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marR="0" indent="0" algn="r" rtl="1">
              <a:lnSpc>
                <a:spcPct val="107000"/>
              </a:lnSpc>
              <a:spcBef>
                <a:spcPts val="0"/>
              </a:spcBef>
              <a:spcAft>
                <a:spcPts val="800"/>
              </a:spcAft>
              <a:buNone/>
            </a:pPr>
            <a:r>
              <a:rPr lang="ar-SA" sz="1800" u="sng" dirty="0">
                <a:effectLst/>
                <a:latin typeface="Calibri" panose="020F0502020204030204" pitchFamily="34" charset="0"/>
                <a:ea typeface="Calibri" panose="020F0502020204030204" pitchFamily="34" charset="0"/>
                <a:cs typeface="Simplified Arabic" panose="02020603050405020304" pitchFamily="18" charset="-78"/>
              </a:rPr>
              <a:t>التعليمات</a:t>
            </a:r>
            <a:endParaRPr lang="ar-EG" sz="1800" u="sng" dirty="0">
              <a:effectLst/>
              <a:latin typeface="Calibri" panose="020F0502020204030204" pitchFamily="34" charset="0"/>
              <a:ea typeface="Calibri" panose="020F0502020204030204" pitchFamily="34" charset="0"/>
              <a:cs typeface="Simplified Arabic" panose="02020603050405020304" pitchFamily="18" charset="-78"/>
            </a:endParaRPr>
          </a:p>
          <a:p>
            <a:pPr marL="0" marR="0" algn="r" rtl="1">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Simplified Arabic" panose="02020603050405020304" pitchFamily="18" charset="-78"/>
              </a:rPr>
              <a:t>يُرجى ذكر جميع جهات التنسيق التي شاركت في تمرين مهمة العمل (الاسم والمنظمة وتركيز المؤشر).</a:t>
            </a:r>
            <a:endParaRPr lang="en-GB" sz="1800" dirty="0"/>
          </a:p>
        </p:txBody>
      </p:sp>
      <p:sp>
        <p:nvSpPr>
          <p:cNvPr id="5" name="Title 4"/>
          <p:cNvSpPr>
            <a:spLocks noGrp="1"/>
          </p:cNvSpPr>
          <p:nvPr>
            <p:ph type="title"/>
          </p:nvPr>
        </p:nvSpPr>
        <p:spPr/>
        <p:txBody>
          <a:bodyPr>
            <a:normAutofit/>
          </a:bodyPr>
          <a:lstStyle/>
          <a:p>
            <a:pPr algn="r"/>
            <a:r>
              <a:rPr lang="ar-SA" sz="3000" b="1" dirty="0">
                <a:effectLst/>
                <a:latin typeface="Calibri" panose="020F0502020204030204" pitchFamily="34" charset="0"/>
                <a:ea typeface="Calibri" panose="020F0502020204030204" pitchFamily="34" charset="0"/>
                <a:cs typeface="Simplified Arabic" panose="02020603050405020304" pitchFamily="18" charset="-78"/>
              </a:rPr>
              <a:t>جهات التنسيق المعنية بالهدف 6 من أهداف التنمية المستدامة في البلد</a:t>
            </a:r>
            <a:endParaRPr lang="en-GB" sz="3000" b="1" dirty="0"/>
          </a:p>
        </p:txBody>
      </p:sp>
      <p:grpSp>
        <p:nvGrpSpPr>
          <p:cNvPr id="4" name="Group 3"/>
          <p:cNvGrpSpPr>
            <a:grpSpLocks noChangeAspect="1"/>
          </p:cNvGrpSpPr>
          <p:nvPr/>
        </p:nvGrpSpPr>
        <p:grpSpPr>
          <a:xfrm>
            <a:off x="696000" y="3260366"/>
            <a:ext cx="10800000" cy="2466252"/>
            <a:chOff x="398009" y="3260366"/>
            <a:chExt cx="11574386" cy="2643088"/>
          </a:xfrm>
        </p:grpSpPr>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8275" y="4654999"/>
              <a:ext cx="1248455" cy="1248455"/>
            </a:xfrm>
            <a:prstGeom prst="rect">
              <a:avLst/>
            </a:prstGeom>
          </p:spPr>
        </p:pic>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3408" y="4654999"/>
              <a:ext cx="1248455" cy="1248455"/>
            </a:xfrm>
            <a:prstGeom prst="rect">
              <a:avLst/>
            </a:prstGeom>
          </p:spPr>
        </p:pic>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3409" y="3260366"/>
              <a:ext cx="1248455" cy="1248455"/>
            </a:xfrm>
            <a:prstGeom prst="rect">
              <a:avLst/>
            </a:prstGeom>
          </p:spPr>
        </p:pic>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8541" y="4654999"/>
              <a:ext cx="1248455" cy="1248455"/>
            </a:xfrm>
            <a:prstGeom prst="rect">
              <a:avLst/>
            </a:prstGeom>
          </p:spPr>
        </p:pic>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8807" y="4654999"/>
              <a:ext cx="1248455" cy="1248455"/>
            </a:xfrm>
            <a:prstGeom prst="rect">
              <a:avLst/>
            </a:prstGeom>
          </p:spPr>
        </p:pic>
        <p:pic>
          <p:nvPicPr>
            <p:cNvPr id="24" name="Picture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3940" y="4654999"/>
              <a:ext cx="1248455" cy="1248455"/>
            </a:xfrm>
            <a:prstGeom prst="rect">
              <a:avLst/>
            </a:prstGeom>
          </p:spPr>
        </p:pic>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3674" y="4654999"/>
              <a:ext cx="1248455" cy="1248455"/>
            </a:xfrm>
            <a:prstGeom prst="rect">
              <a:avLst/>
            </a:prstGeom>
          </p:spPr>
        </p:pic>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3940" y="3260366"/>
              <a:ext cx="1248455" cy="1248455"/>
            </a:xfrm>
            <a:prstGeom prst="rect">
              <a:avLst/>
            </a:prstGeom>
          </p:spPr>
        </p:pic>
        <p:pic>
          <p:nvPicPr>
            <p:cNvPr id="27" name="Picture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8808" y="3260366"/>
              <a:ext cx="1248455" cy="1248455"/>
            </a:xfrm>
            <a:prstGeom prst="rect">
              <a:avLst/>
            </a:prstGeom>
          </p:spPr>
        </p:pic>
        <p:pic>
          <p:nvPicPr>
            <p:cNvPr id="28" name="Picture 2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3675" y="3260366"/>
              <a:ext cx="1248455" cy="1248455"/>
            </a:xfrm>
            <a:prstGeom prst="rect">
              <a:avLst/>
            </a:prstGeom>
          </p:spPr>
        </p:pic>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8542" y="3260366"/>
              <a:ext cx="1248455" cy="1248455"/>
            </a:xfrm>
            <a:prstGeom prst="rect">
              <a:avLst/>
            </a:prstGeom>
          </p:spPr>
        </p:pic>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8276" y="3260366"/>
              <a:ext cx="1248455" cy="1248455"/>
            </a:xfrm>
            <a:prstGeom prst="rect">
              <a:avLst/>
            </a:prstGeom>
          </p:spPr>
        </p:pic>
        <p:pic>
          <p:nvPicPr>
            <p:cNvPr id="31" name="Picture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3143" y="3260366"/>
              <a:ext cx="1248455" cy="1248455"/>
            </a:xfrm>
            <a:prstGeom prst="rect">
              <a:avLst/>
            </a:prstGeom>
          </p:spPr>
        </p:pic>
        <p:pic>
          <p:nvPicPr>
            <p:cNvPr id="32" name="Picture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3142" y="4654999"/>
              <a:ext cx="1248455" cy="1248455"/>
            </a:xfrm>
            <a:prstGeom prst="rect">
              <a:avLst/>
            </a:prstGeom>
          </p:spPr>
        </p:pic>
        <p:pic>
          <p:nvPicPr>
            <p:cNvPr id="33" name="Picture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010" y="3260366"/>
              <a:ext cx="1248455" cy="1248455"/>
            </a:xfrm>
            <a:prstGeom prst="rect">
              <a:avLst/>
            </a:prstGeom>
          </p:spPr>
        </p:pic>
        <p:pic>
          <p:nvPicPr>
            <p:cNvPr id="34" name="Picture 3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8009" y="4654999"/>
              <a:ext cx="1248455" cy="1248455"/>
            </a:xfrm>
            <a:prstGeom prst="rect">
              <a:avLst/>
            </a:prstGeom>
          </p:spPr>
        </p:pic>
      </p:grpSp>
    </p:spTree>
    <p:extLst>
      <p:ext uri="{BB962C8B-B14F-4D97-AF65-F5344CB8AC3E}">
        <p14:creationId xmlns:p14="http://schemas.microsoft.com/office/powerpoint/2010/main" val="44419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ar-SA" sz="3000" b="1" dirty="0">
                <a:effectLst/>
                <a:latin typeface="Calibri" panose="020F0502020204030204" pitchFamily="34" charset="0"/>
                <a:ea typeface="Calibri" panose="020F0502020204030204" pitchFamily="34" charset="0"/>
                <a:cs typeface="Simplified Arabic" panose="02020603050405020304" pitchFamily="18" charset="-78"/>
              </a:rPr>
              <a:t>الخبرة المكتسبة حتى الآن في رصد الهدف 6 من أهداف التنمية المستدامة والإبلاغ عنه</a:t>
            </a:r>
            <a:endParaRPr lang="en-GB" sz="3000" b="1" dirty="0"/>
          </a:p>
        </p:txBody>
      </p:sp>
      <p:sp>
        <p:nvSpPr>
          <p:cNvPr id="4" name="Content Placeholder 3"/>
          <p:cNvSpPr>
            <a:spLocks noGrp="1"/>
          </p:cNvSpPr>
          <p:nvPr>
            <p:ph idx="1"/>
          </p:nvPr>
        </p:nvSpPr>
        <p:spPr/>
        <p:txBody>
          <a:bodyPr>
            <a:normAutofit/>
          </a:bodyPr>
          <a:lstStyle/>
          <a:p>
            <a:pPr marL="0" marR="0" indent="0" algn="r" rtl="1">
              <a:lnSpc>
                <a:spcPct val="107000"/>
              </a:lnSpc>
              <a:spcBef>
                <a:spcPts val="0"/>
              </a:spcBef>
              <a:spcAft>
                <a:spcPts val="800"/>
              </a:spcAft>
              <a:buNone/>
            </a:pPr>
            <a:r>
              <a:rPr lang="ar-SA" sz="1800" u="sng" kern="1200" dirty="0">
                <a:effectLst/>
                <a:latin typeface="Calibri" panose="020F0502020204030204" pitchFamily="34" charset="0"/>
                <a:ea typeface="Calibri" panose="020F0502020204030204" pitchFamily="34" charset="0"/>
                <a:cs typeface="Simplified Arabic" panose="02020603050405020304" pitchFamily="18" charset="-78"/>
              </a:rPr>
              <a:t>التعليمات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1800" kern="1200" dirty="0">
                <a:effectLst/>
                <a:latin typeface="Calibri" panose="020F0502020204030204" pitchFamily="34" charset="0"/>
                <a:ea typeface="Calibri" panose="020F0502020204030204" pitchFamily="34" charset="0"/>
                <a:cs typeface="Simplified Arabic" panose="02020603050405020304" pitchFamily="18" charset="-78"/>
              </a:rPr>
              <a:t>يُرجى التأمل في العمل المتعلق برصد الهدف 6 من أهداف التنمية المستدامة داخل بلدكم في خلال السنوات القليلة الماضية (2018-2021). يُرجى تلخيص المناقشة هنا (يمكنكم إضافة مزيد من الشرائح إذا لزم الأمر).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1800" u="sng" kern="1200" dirty="0">
                <a:effectLst/>
                <a:latin typeface="Calibri" panose="020F0502020204030204" pitchFamily="34" charset="0"/>
                <a:ea typeface="Calibri" panose="020F0502020204030204" pitchFamily="34" charset="0"/>
                <a:cs typeface="Simplified Arabic" panose="02020603050405020304" pitchFamily="18" charset="-78"/>
              </a:rPr>
              <a:t>أسئلة ينبغي أخذها في الاعتبار: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0"/>
              </a:spcAft>
              <a:buFont typeface="Symbol" panose="05050102010706020507" pitchFamily="18" charset="2"/>
              <a:buChar char=""/>
            </a:pPr>
            <a:r>
              <a:rPr lang="ar-SA" sz="1800" i="1" kern="1200" dirty="0">
                <a:effectLst/>
                <a:latin typeface="Calibri" panose="020F0502020204030204" pitchFamily="34" charset="0"/>
                <a:ea typeface="Times New Roman" panose="02020603050405020304" pitchFamily="18" charset="0"/>
                <a:cs typeface="Simplified Arabic" panose="02020603050405020304" pitchFamily="18" charset="-78"/>
              </a:rPr>
              <a:t>كيف نظمتم جمع البيانات وما هي المؤسسات/المنظمات المشاركة (مثل المكتب الإحصائي الوطني، والوزارات التنفيذية، والحكومات المحلية، والمنظمات الإقليمية، والأوساط الأكاديمية، والقطاع الخاص، والمنظمات غير الحكومية، إلخ)؟</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i="1" kern="1200" dirty="0">
                <a:effectLst/>
                <a:latin typeface="Calibri" panose="020F0502020204030204" pitchFamily="34" charset="0"/>
                <a:ea typeface="Times New Roman" panose="02020603050405020304" pitchFamily="18" charset="0"/>
                <a:cs typeface="Simplified Arabic" panose="02020603050405020304" pitchFamily="18" charset="-78"/>
              </a:rPr>
              <a:t>هل ناقشتم العمل مع جهات التنسيق الأخرى (الهدف 6 من أهداف التنمية المستدامة) في بلدكم؟</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i="1" kern="1200" dirty="0">
                <a:effectLst/>
                <a:latin typeface="Calibri" panose="020F0502020204030204" pitchFamily="34" charset="0"/>
                <a:ea typeface="Times New Roman" panose="02020603050405020304" pitchFamily="18" charset="0"/>
                <a:cs typeface="Simplified Arabic" panose="02020603050405020304" pitchFamily="18" charset="-78"/>
              </a:rPr>
              <a:t>هل تمكنتم من الإبلاغ عن البيانات المطلوبة (إذا لم يكن الأمر كذلك، فما هو السبب)؟ ما هي الفجوات الرئيسية في البيانات؟</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i="1" kern="1200" dirty="0">
                <a:effectLst/>
                <a:latin typeface="Calibri" panose="020F0502020204030204" pitchFamily="34" charset="0"/>
                <a:ea typeface="Times New Roman" panose="02020603050405020304" pitchFamily="18" charset="0"/>
                <a:cs typeface="Simplified Arabic" panose="02020603050405020304" pitchFamily="18" charset="-78"/>
              </a:rPr>
              <a:t>ما رأيكم في عملية الإبلاغ؟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i="1" dirty="0">
                <a:effectLst/>
                <a:latin typeface="Calibri" panose="020F0502020204030204" pitchFamily="34" charset="0"/>
                <a:ea typeface="Times New Roman" panose="02020603050405020304" pitchFamily="18" charset="0"/>
                <a:cs typeface="Simplified Arabic" panose="02020603050405020304" pitchFamily="18" charset="-78"/>
              </a:rPr>
              <a:t>ماذا كانت قيمة العملية على الصعيد الوطني؟</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i="1" kern="1200" dirty="0">
                <a:effectLst/>
                <a:latin typeface="Calibri" panose="020F0502020204030204" pitchFamily="34" charset="0"/>
                <a:ea typeface="Times New Roman" panose="02020603050405020304" pitchFamily="18" charset="0"/>
                <a:cs typeface="Simplified Arabic" panose="02020603050405020304" pitchFamily="18" charset="-78"/>
              </a:rPr>
              <a:t>ما هو الدعم الذي تلقيتموه من الوكالة الراعية التابعة للأمم المتحدة (مثل المنهجية، ومكتب المساعدة، والمكالمات الثنائية، والندوات الشبكية)؟</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i="1" kern="1200" dirty="0">
                <a:effectLst/>
                <a:latin typeface="Calibri" panose="020F0502020204030204" pitchFamily="34" charset="0"/>
                <a:ea typeface="Times New Roman" panose="02020603050405020304" pitchFamily="18" charset="0"/>
                <a:cs typeface="Simplified Arabic" panose="02020603050405020304" pitchFamily="18" charset="-78"/>
              </a:rPr>
              <a:t>ما هي التحديات والفرص الرئيسية التي جرت مواجهتها؟ ما هي أهم الدروس المستفادة؟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i="1" kern="1200" dirty="0">
                <a:effectLst/>
                <a:latin typeface="Calibri" panose="020F0502020204030204" pitchFamily="34" charset="0"/>
                <a:ea typeface="Times New Roman" panose="02020603050405020304" pitchFamily="18" charset="0"/>
                <a:cs typeface="Simplified Arabic" panose="02020603050405020304" pitchFamily="18" charset="-78"/>
              </a:rPr>
              <a:t>كيف يمكنكم تحسين التعاون المؤسسي عبر المؤشرات والقطاعات؟</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554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200" b="1" dirty="0">
                <a:effectLst/>
                <a:latin typeface="Calibri" panose="020F0502020204030204" pitchFamily="34" charset="0"/>
                <a:ea typeface="Calibri" panose="020F0502020204030204" pitchFamily="34" charset="0"/>
                <a:cs typeface="Simplified Arabic" panose="02020603050405020304" pitchFamily="18" charset="-78"/>
              </a:rPr>
              <a:t>استخدام البيانات للاسترشاد بها في السياسات</a:t>
            </a:r>
            <a:endParaRPr lang="en-GB" sz="6600" b="1" dirty="0"/>
          </a:p>
        </p:txBody>
      </p:sp>
      <p:sp>
        <p:nvSpPr>
          <p:cNvPr id="3" name="Content Placeholder 2"/>
          <p:cNvSpPr>
            <a:spLocks noGrp="1"/>
          </p:cNvSpPr>
          <p:nvPr>
            <p:ph idx="1"/>
          </p:nvPr>
        </p:nvSpPr>
        <p:spPr/>
        <p:txBody>
          <a:bodyPr>
            <a:normAutofit/>
          </a:bodyPr>
          <a:lstStyle/>
          <a:p>
            <a:pPr marL="0" marR="0" indent="0" algn="r" rtl="1">
              <a:lnSpc>
                <a:spcPct val="107000"/>
              </a:lnSpc>
              <a:spcBef>
                <a:spcPts val="0"/>
              </a:spcBef>
              <a:spcAft>
                <a:spcPts val="800"/>
              </a:spcAft>
              <a:buNone/>
            </a:pPr>
            <a:r>
              <a:rPr lang="ar-SA" sz="1800" u="sng" dirty="0">
                <a:effectLst/>
                <a:latin typeface="Calibri" panose="020F0502020204030204" pitchFamily="34" charset="0"/>
                <a:ea typeface="Calibri" panose="020F0502020204030204" pitchFamily="34" charset="0"/>
                <a:cs typeface="Simplified Arabic" panose="02020603050405020304" pitchFamily="18" charset="-78"/>
              </a:rPr>
              <a:t>التعليمات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1800" dirty="0">
                <a:effectLst/>
                <a:latin typeface="Calibri" panose="020F0502020204030204" pitchFamily="34" charset="0"/>
                <a:ea typeface="Calibri" panose="020F0502020204030204" pitchFamily="34" charset="0"/>
                <a:cs typeface="Simplified Arabic" panose="02020603050405020304" pitchFamily="18" charset="-78"/>
              </a:rPr>
              <a:t>تمكن البيانات العالية الجودة من وضع السياسات واتخاذ القرارات القائمة على الأدلة، وتضمن المساءلة والشفافية، وتجذب الالتزامات السياسية والاستثمارات العامة والخاصة. يُرجى شرح كيفية استخدام البيانات المجمعة/التحليل الناتج في وضع السياسات وأغراض أخرى على مستويات مختلفة داخل بلدكم. يُرجى تلخيص المناقشة هنا (يمكنكم إضافة مزيد من الشرائح إذا لزم الأمر).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1800" u="sng" dirty="0">
                <a:effectLst/>
                <a:latin typeface="Calibri" panose="020F0502020204030204" pitchFamily="34" charset="0"/>
                <a:ea typeface="Calibri" panose="020F0502020204030204" pitchFamily="34" charset="0"/>
                <a:cs typeface="Simplified Arabic" panose="02020603050405020304" pitchFamily="18" charset="-78"/>
              </a:rPr>
              <a:t>أسئلة ينبغي أخذها في الاعتبار: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0"/>
              </a:spcAft>
              <a:buFont typeface="Symbol" panose="05050102010706020507" pitchFamily="18" charset="2"/>
              <a:buChar char=""/>
            </a:pPr>
            <a:r>
              <a:rPr lang="ar-SA" sz="1800" i="1" dirty="0">
                <a:effectLst/>
                <a:latin typeface="Calibri" panose="020F0502020204030204" pitchFamily="34" charset="0"/>
                <a:ea typeface="Times New Roman" panose="02020603050405020304" pitchFamily="18" charset="0"/>
                <a:cs typeface="Simplified Arabic" panose="02020603050405020304" pitchFamily="18" charset="-78"/>
              </a:rPr>
              <a:t>ما هي الاستخدامات الرئيسية للبيانات (على سبيل المثال، زيادة الوعي، ومناصرة اتخاذ الإجراءات والتمويل) على الأصعدة المحلية والوطنية والدولية (مثل الشركاء في التنمية والمؤسسات المالية)؟</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i="1" dirty="0">
                <a:effectLst/>
                <a:latin typeface="Calibri" panose="020F0502020204030204" pitchFamily="34" charset="0"/>
                <a:ea typeface="Times New Roman" panose="02020603050405020304" pitchFamily="18" charset="0"/>
                <a:cs typeface="Simplified Arabic" panose="02020603050405020304" pitchFamily="18" charset="-78"/>
              </a:rPr>
              <a:t>ما هي عمليات السياسات التي تحقق أكبر استفادة من البيانات؟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i="1" dirty="0">
                <a:effectLst/>
                <a:latin typeface="Calibri" panose="020F0502020204030204" pitchFamily="34" charset="0"/>
                <a:ea typeface="Times New Roman" panose="02020603050405020304" pitchFamily="18" charset="0"/>
                <a:cs typeface="Simplified Arabic" panose="02020603050405020304" pitchFamily="18" charset="-78"/>
              </a:rPr>
              <a:t>ما هي أنواع التحليلات التي تضطلعون بها باستخدام البيانات، وهل تدمجون البيانات مع بيانات من قطاعات أخرى؟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i="1" dirty="0">
                <a:effectLst/>
                <a:latin typeface="Calibri" panose="020F0502020204030204" pitchFamily="34" charset="0"/>
                <a:ea typeface="Times New Roman" panose="02020603050405020304" pitchFamily="18" charset="0"/>
                <a:cs typeface="Simplified Arabic" panose="02020603050405020304" pitchFamily="18" charset="-78"/>
              </a:rPr>
              <a:t>مع من تشاركون البيانات (مع أي مؤسسات/قطاعات، وعلى أي مستوى من الأقدمية)؟ هل كانت عملية الإبلاغ مفيدة من حيث مشاركة البيانات اللاحقة واستخدامها؟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i="1" dirty="0">
                <a:effectLst/>
                <a:latin typeface="Calibri" panose="020F0502020204030204" pitchFamily="34" charset="0"/>
                <a:ea typeface="Times New Roman" panose="02020603050405020304" pitchFamily="18" charset="0"/>
                <a:cs typeface="Simplified Arabic" panose="02020603050405020304" pitchFamily="18" charset="-78"/>
              </a:rPr>
              <a:t>كيف تشاركون النتائج (مثل التقارير التقنية والتقارير الموجزة والموقع الشبكي ووسائل التواصل الاجتماعي والصحف والاجتماعات، إلخ)؟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i="1" dirty="0">
                <a:effectLst/>
                <a:latin typeface="Calibri" panose="020F0502020204030204" pitchFamily="34" charset="0"/>
                <a:ea typeface="Times New Roman" panose="02020603050405020304" pitchFamily="18" charset="0"/>
                <a:cs typeface="Simplified Arabic" panose="02020603050405020304" pitchFamily="18" charset="-78"/>
              </a:rPr>
              <a:t>ما هي التحديات والفرص الرئيسية لاستخدام البيانات للاسترشاد بها في قرارات السياسات؟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i="1" dirty="0">
                <a:effectLst/>
                <a:latin typeface="Calibri" panose="020F0502020204030204" pitchFamily="34" charset="0"/>
                <a:ea typeface="Times New Roman" panose="02020603050405020304" pitchFamily="18" charset="0"/>
                <a:cs typeface="Simplified Arabic" panose="02020603050405020304" pitchFamily="18" charset="-78"/>
              </a:rPr>
              <a:t>كيف يمكنكم تحسين استيعاب البيانات عبر الجماهير/القطاعات؟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9494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000" b="1" dirty="0">
                <a:effectLst/>
                <a:latin typeface="Calibri" panose="020F0502020204030204" pitchFamily="34" charset="0"/>
                <a:ea typeface="Calibri" panose="020F0502020204030204" pitchFamily="34" charset="0"/>
                <a:cs typeface="Simplified Arabic" panose="02020603050405020304" pitchFamily="18" charset="-78"/>
              </a:rPr>
              <a:t>الاحتياجات والأولويات من أجل المستقبل</a:t>
            </a:r>
            <a:endParaRPr lang="en-GB" sz="3000" b="1" dirty="0"/>
          </a:p>
        </p:txBody>
      </p:sp>
      <p:sp>
        <p:nvSpPr>
          <p:cNvPr id="3" name="Content Placeholder 2"/>
          <p:cNvSpPr>
            <a:spLocks noGrp="1"/>
          </p:cNvSpPr>
          <p:nvPr>
            <p:ph idx="1"/>
          </p:nvPr>
        </p:nvSpPr>
        <p:spPr/>
        <p:txBody>
          <a:bodyPr>
            <a:normAutofit/>
          </a:bodyPr>
          <a:lstStyle/>
          <a:p>
            <a:pPr marL="0" marR="0" indent="0" algn="r" rtl="1">
              <a:lnSpc>
                <a:spcPct val="107000"/>
              </a:lnSpc>
              <a:spcBef>
                <a:spcPts val="0"/>
              </a:spcBef>
              <a:spcAft>
                <a:spcPts val="800"/>
              </a:spcAft>
              <a:buNone/>
            </a:pPr>
            <a:r>
              <a:rPr lang="ar-SA" sz="1800" u="sng" dirty="0">
                <a:effectLst/>
                <a:latin typeface="Calibri" panose="020F0502020204030204" pitchFamily="34" charset="0"/>
                <a:ea typeface="Calibri" panose="020F0502020204030204" pitchFamily="34" charset="0"/>
                <a:cs typeface="Simplified Arabic" panose="02020603050405020304" pitchFamily="18" charset="-78"/>
              </a:rPr>
              <a:t>التعليمات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1800" dirty="0">
                <a:effectLst/>
                <a:latin typeface="Calibri" panose="020F0502020204030204" pitchFamily="34" charset="0"/>
                <a:ea typeface="Calibri" panose="020F0502020204030204" pitchFamily="34" charset="0"/>
                <a:cs typeface="Simplified Arabic" panose="02020603050405020304" pitchFamily="18" charset="-78"/>
              </a:rPr>
              <a:t>بناءً على مناقشاتكم حول الخبرة السابقة في الرصد واستخدام البيانات، ما هي الاحتياجات والأولويات الرئيسية لرصد المياه والصرف الصحي في المستقبل في بلدكم؟ يُرجى تلخيص المناقشة هنا (يمكنكم إضافة مزيد من الشرائح إذا لزم الأمر).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1800" u="sng" dirty="0">
                <a:effectLst/>
                <a:latin typeface="Calibri" panose="020F0502020204030204" pitchFamily="34" charset="0"/>
                <a:ea typeface="Calibri" panose="020F0502020204030204" pitchFamily="34" charset="0"/>
                <a:cs typeface="Simplified Arabic" panose="02020603050405020304" pitchFamily="18" charset="-78"/>
              </a:rPr>
              <a:t>أسئلة محتملة ينبغي أخذها في الاعتبار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spcBef>
                <a:spcPts val="0"/>
              </a:spcBef>
              <a:spcAft>
                <a:spcPts val="0"/>
              </a:spcAft>
              <a:buFont typeface="Symbol" panose="05050102010706020507" pitchFamily="18" charset="2"/>
              <a:buChar char=""/>
            </a:pPr>
            <a:r>
              <a:rPr lang="ar-SA" sz="1800" i="1" dirty="0">
                <a:effectLst/>
                <a:latin typeface="Calibri" panose="020F0502020204030204" pitchFamily="34" charset="0"/>
                <a:ea typeface="Times New Roman" panose="02020603050405020304" pitchFamily="18" charset="0"/>
                <a:cs typeface="Simplified Arabic" panose="02020603050405020304" pitchFamily="18" charset="-78"/>
              </a:rPr>
              <a:t>ما الذي تفعلونه حالياً لمعالجة الفجوات الموجودة في البيانات؟</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r" rtl="1">
              <a:spcBef>
                <a:spcPts val="0"/>
              </a:spcBef>
              <a:buFont typeface="Symbol" panose="05050102010706020507" pitchFamily="18" charset="2"/>
              <a:buChar char=""/>
            </a:pPr>
            <a:r>
              <a:rPr lang="ar-SA" sz="1800" i="1" dirty="0">
                <a:effectLst/>
                <a:latin typeface="Calibri" panose="020F0502020204030204" pitchFamily="34" charset="0"/>
                <a:ea typeface="Times New Roman" panose="02020603050405020304" pitchFamily="18" charset="0"/>
                <a:cs typeface="Simplified Arabic" panose="02020603050405020304" pitchFamily="18" charset="-78"/>
              </a:rPr>
              <a:t>ما هي المجالات الرئيسية التي ترغبون في تحسينها من أجل الرصد والإبلاغ في المستقبل واستخدام بيانات الهدف 6 من أهداف التنمية المستدامة في بلدكم؟ </a:t>
            </a:r>
            <a:r>
              <a:rPr lang="ar-SA" sz="1800" i="1" dirty="0">
                <a:latin typeface="Calibri" panose="020F0502020204030204" pitchFamily="34" charset="0"/>
                <a:cs typeface="Simplified Arabic" panose="02020603050405020304" pitchFamily="18" charset="-78"/>
              </a:rPr>
              <a:t>قد ترغبون في التأمل في المسرعات المختلفة مثل الحوكمة وتنمية القدرات والتمويل والابتكار.</a:t>
            </a:r>
            <a:endParaRPr lang="en-US" sz="1800" i="1" dirty="0">
              <a:latin typeface="Calibri" panose="020F0502020204030204" pitchFamily="34" charset="0"/>
              <a:cs typeface="Simplified Arabic" panose="02020603050405020304" pitchFamily="18" charset="-78"/>
            </a:endParaRPr>
          </a:p>
          <a:p>
            <a:pPr marL="342900" indent="-342900" algn="r" rtl="1">
              <a:spcBef>
                <a:spcPts val="0"/>
              </a:spcBef>
              <a:buFont typeface="Symbol" panose="05050102010706020507" pitchFamily="18" charset="2"/>
              <a:buChar char=""/>
            </a:pPr>
            <a:r>
              <a:rPr lang="ar-SA" sz="1800" i="1" dirty="0">
                <a:latin typeface="Calibri" panose="020F0502020204030204" pitchFamily="34" charset="0"/>
                <a:cs typeface="Simplified Arabic" panose="02020603050405020304" pitchFamily="18" charset="-78"/>
              </a:rPr>
              <a:t>ما هي الاحتياجات الخاصة بالمؤشر وما هي الاحتياجات الشاملة؟ </a:t>
            </a:r>
            <a:endParaRPr lang="en-US" sz="1800" i="1" dirty="0">
              <a:latin typeface="Calibri" panose="020F0502020204030204" pitchFamily="34" charset="0"/>
              <a:cs typeface="Simplified Arabic" panose="02020603050405020304" pitchFamily="18" charset="-78"/>
            </a:endParaRPr>
          </a:p>
          <a:p>
            <a:pPr marL="342900" indent="-342900" algn="r" rtl="1">
              <a:spcBef>
                <a:spcPts val="0"/>
              </a:spcBef>
              <a:buFont typeface="Symbol" panose="05050102010706020507" pitchFamily="18" charset="2"/>
              <a:buChar char=""/>
            </a:pPr>
            <a:r>
              <a:rPr lang="ar-SA" sz="1800" i="1" dirty="0">
                <a:latin typeface="Calibri" panose="020F0502020204030204" pitchFamily="34" charset="0"/>
                <a:cs typeface="Simplified Arabic" panose="02020603050405020304" pitchFamily="18" charset="-78"/>
              </a:rPr>
              <a:t>على أي مستوى وفي أي قطاعات يمكن/ينبغي تلبية الاحتياجات المختلفة؟ </a:t>
            </a:r>
            <a:endParaRPr lang="en-US" sz="1800" i="1" dirty="0">
              <a:latin typeface="Calibri" panose="020F0502020204030204" pitchFamily="34" charset="0"/>
              <a:cs typeface="Simplified Arabic" panose="02020603050405020304" pitchFamily="18" charset="-78"/>
            </a:endParaRPr>
          </a:p>
          <a:p>
            <a:pPr marL="342900" indent="-342900" algn="r" rtl="1">
              <a:spcBef>
                <a:spcPts val="0"/>
              </a:spcBef>
              <a:buFont typeface="Symbol" panose="05050102010706020507" pitchFamily="18" charset="2"/>
              <a:buChar char=""/>
            </a:pPr>
            <a:r>
              <a:rPr lang="ar-SA" sz="1800" i="1" dirty="0">
                <a:latin typeface="Calibri" panose="020F0502020204030204" pitchFamily="34" charset="0"/>
                <a:cs typeface="Simplified Arabic" panose="02020603050405020304" pitchFamily="18" charset="-78"/>
              </a:rPr>
              <a:t>ما الذي يمكن فعله على المدى القصير/المتوسط/الطويل لتلبية هذه الاحتياجات؟ </a:t>
            </a:r>
            <a:endParaRPr lang="en-US" sz="1800" i="1" dirty="0">
              <a:latin typeface="Calibri" panose="020F0502020204030204" pitchFamily="34" charset="0"/>
              <a:cs typeface="Simplified Arabic" panose="02020603050405020304" pitchFamily="18" charset="-78"/>
            </a:endParaRPr>
          </a:p>
          <a:p>
            <a:pPr marL="342900" indent="-342900" algn="r" rtl="1">
              <a:spcBef>
                <a:spcPts val="0"/>
              </a:spcBef>
              <a:buFont typeface="Symbol" panose="05050102010706020507" pitchFamily="18" charset="2"/>
              <a:buChar char=""/>
            </a:pPr>
            <a:r>
              <a:rPr lang="ar-SA" sz="1800" i="1" dirty="0">
                <a:latin typeface="Calibri" panose="020F0502020204030204" pitchFamily="34" charset="0"/>
                <a:cs typeface="Simplified Arabic" panose="02020603050405020304" pitchFamily="18" charset="-78"/>
              </a:rPr>
              <a:t>كيف تحددون أولويات الاحتياجات </a:t>
            </a:r>
            <a:r>
              <a:rPr lang="ar-SA" sz="1800" i="1" dirty="0">
                <a:effectLst/>
                <a:latin typeface="Calibri" panose="020F0502020204030204" pitchFamily="34" charset="0"/>
                <a:ea typeface="Calibri" panose="020F0502020204030204" pitchFamily="34" charset="0"/>
                <a:cs typeface="Simplified Arabic" panose="02020603050405020304" pitchFamily="18" charset="-78"/>
              </a:rPr>
              <a:t>المختلفة؟</a:t>
            </a:r>
            <a:endParaRPr lang="en-GB" dirty="0"/>
          </a:p>
        </p:txBody>
      </p:sp>
    </p:spTree>
    <p:extLst>
      <p:ext uri="{BB962C8B-B14F-4D97-AF65-F5344CB8AC3E}">
        <p14:creationId xmlns:p14="http://schemas.microsoft.com/office/powerpoint/2010/main" val="158938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000" b="1" dirty="0">
                <a:effectLst/>
                <a:latin typeface="Calibri" panose="020F0502020204030204" pitchFamily="34" charset="0"/>
                <a:ea typeface="Calibri" panose="020F0502020204030204" pitchFamily="34" charset="0"/>
                <a:cs typeface="Simplified Arabic" panose="02020603050405020304" pitchFamily="18" charset="-78"/>
              </a:rPr>
              <a:t>أمثلة وأفكار لنقل البيانات (اختياري)</a:t>
            </a:r>
            <a:endParaRPr lang="en-GB" sz="3000" b="1" dirty="0"/>
          </a:p>
        </p:txBody>
      </p:sp>
      <p:sp>
        <p:nvSpPr>
          <p:cNvPr id="3" name="Content Placeholder 2"/>
          <p:cNvSpPr>
            <a:spLocks noGrp="1"/>
          </p:cNvSpPr>
          <p:nvPr>
            <p:ph idx="1"/>
          </p:nvPr>
        </p:nvSpPr>
        <p:spPr/>
        <p:txBody>
          <a:bodyPr>
            <a:noAutofit/>
          </a:bodyPr>
          <a:lstStyle/>
          <a:p>
            <a:pPr marL="0" marR="0" indent="0" algn="r" rtl="1">
              <a:lnSpc>
                <a:spcPct val="107000"/>
              </a:lnSpc>
              <a:spcBef>
                <a:spcPts val="0"/>
              </a:spcBef>
              <a:spcAft>
                <a:spcPts val="800"/>
              </a:spcAft>
              <a:buNone/>
            </a:pPr>
            <a:r>
              <a:rPr lang="ar-SA" sz="1800" u="sng" dirty="0">
                <a:effectLst/>
                <a:latin typeface="Calibri" panose="020F0502020204030204" pitchFamily="34" charset="0"/>
                <a:ea typeface="Calibri" panose="020F0502020204030204" pitchFamily="34" charset="0"/>
                <a:cs typeface="Simplified Arabic" panose="02020603050405020304" pitchFamily="18" charset="-78"/>
              </a:rPr>
              <a:t>التعليمات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SA" sz="1800" dirty="0">
                <a:effectLst/>
                <a:latin typeface="Calibri" panose="020F0502020204030204" pitchFamily="34" charset="0"/>
                <a:ea typeface="Calibri" panose="020F0502020204030204" pitchFamily="34" charset="0"/>
                <a:cs typeface="Simplified Arabic" panose="02020603050405020304" pitchFamily="18" charset="-78"/>
              </a:rPr>
              <a:t>لضمان أن يتمكن أصحاب المصلحة من استخدام البيانات/التحليل، لا بد من تقديمها لهم بطريقة مفهومة وقابلة للتنفيذ. وقد يطلب الخبراء التقنيون كثيراً من التفاصيل لغرض تفسير النتائج، في حين يهتم واضعو السياسات رفيعو المستوى بالاتجاهات العامة والتأثيرات والخطوات اللاحقة. وقد يرغب الجمهور العام في معرفة الوضع الحالي وما يمكن فعله لتحسينه، بكلمات ورسوم توضيحية بسيطة وواضحة. وبحسب المعلومات التي سيقدمها لنا خبير الاتصالات لدينا في أثناء الجلسة الافتتاحية لشهر كانون الأول/ديسمبر، يتعين أن يكون اختيار البيانات وعرضها متناسباً مع الجمهور.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800"/>
              </a:spcAft>
              <a:buNone/>
            </a:pPr>
            <a:r>
              <a:rPr lang="ar-EG" sz="1800" dirty="0">
                <a:latin typeface="Calibri" panose="020F0502020204030204" pitchFamily="34" charset="0"/>
                <a:ea typeface="Calibri" panose="020F0502020204030204" pitchFamily="34" charset="0"/>
                <a:cs typeface="Simplified Arabic" panose="02020603050405020304" pitchFamily="18" charset="-78"/>
              </a:rPr>
              <a:t>ي</a:t>
            </a:r>
            <a:r>
              <a:rPr lang="ar-SA" sz="1800" dirty="0">
                <a:effectLst/>
                <a:latin typeface="Calibri" panose="020F0502020204030204" pitchFamily="34" charset="0"/>
                <a:ea typeface="Calibri" panose="020F0502020204030204" pitchFamily="34" charset="0"/>
                <a:cs typeface="Simplified Arabic" panose="02020603050405020304" pitchFamily="18" charset="-78"/>
              </a:rPr>
              <a:t>ُرجى مشاركتنا أمثلة عن الكيفية التي يمكنكم من خلالها نقل بياناتكم/تحليلكم إلى أنواع مختلفة من الجماهير (على سبيل المثال، باستخدام لقطات الشاشة أو الروابط). إذا رغبتم، يمكنكم أيضاً مشاركة أفكاركم حول هذه المسألة، على سبيل المثال المخططات والنماذج التصميمية. وسيجري تقديم مجموعة مختارة من هذه الأمثلة/الأفكار من قبل خبير الاتصالات في أثناء حلقة العمل العالمية.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3061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1257</TotalTime>
  <Words>1310</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Symbol</vt:lpstr>
      <vt:lpstr>Office Theme</vt:lpstr>
      <vt:lpstr>مهمة العمل (قالب)</vt:lpstr>
      <vt:lpstr>نبذة عن مهمة العمل</vt:lpstr>
      <vt:lpstr>العملية المقترحة لإكمال مهمة العمل</vt:lpstr>
      <vt:lpstr>جهات التنسيق المعنية بالهدف 6 من أهداف التنمية المستدامة في البلد</vt:lpstr>
      <vt:lpstr>الخبرة المكتسبة حتى الآن في رصد الهدف 6 من أهداف التنمية المستدامة والإبلاغ عنه</vt:lpstr>
      <vt:lpstr>استخدام البيانات للاسترشاد بها في السياسات</vt:lpstr>
      <vt:lpstr>الاحتياجات والأولويات من أجل المستقبل</vt:lpstr>
      <vt:lpstr>أمثلة وأفكار لنقل البيانات (اختياري)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Schade</dc:creator>
  <cp:lastModifiedBy>Fola Yahaya</cp:lastModifiedBy>
  <cp:revision>124</cp:revision>
  <dcterms:created xsi:type="dcterms:W3CDTF">2021-02-24T21:05:14Z</dcterms:created>
  <dcterms:modified xsi:type="dcterms:W3CDTF">2021-12-03T12:49:31Z</dcterms:modified>
</cp:coreProperties>
</file>