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54" r:id="rId2"/>
    <p:sldId id="353" r:id="rId3"/>
    <p:sldId id="352" r:id="rId4"/>
    <p:sldId id="346" r:id="rId5"/>
    <p:sldId id="347" r:id="rId6"/>
    <p:sldId id="349" r:id="rId7"/>
    <p:sldId id="348" r:id="rId8"/>
    <p:sldId id="350"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ancalani, Riccardo (NSL)" initials="BR(" lastIdx="1" clrIdx="0">
    <p:extLst>
      <p:ext uri="{19B8F6BF-5375-455C-9EA6-DF929625EA0E}">
        <p15:presenceInfo xmlns:p15="http://schemas.microsoft.com/office/powerpoint/2012/main" userId="S-1-5-21-2107199734-1002509562-578033828-407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0CECE"/>
    <a:srgbClr val="F4F6F6"/>
    <a:srgbClr val="F36D25"/>
    <a:srgbClr val="279B48"/>
    <a:srgbClr val="009EDB"/>
    <a:srgbClr val="E11484"/>
    <a:srgbClr val="2397D4"/>
    <a:srgbClr val="A21942"/>
    <a:srgbClr val="183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52" y="272"/>
      </p:cViewPr>
      <p:guideLst/>
    </p:cSldViewPr>
  </p:slideViewPr>
  <p:notesTextViewPr>
    <p:cViewPr>
      <p:scale>
        <a:sx n="1" d="1"/>
        <a:sy n="1" d="1"/>
      </p:scale>
      <p:origin x="0" y="0"/>
    </p:cViewPr>
  </p:notesTextViewPr>
  <p:notesViewPr>
    <p:cSldViewPr snapToGrid="0">
      <p:cViewPr varScale="1">
        <p:scale>
          <a:sx n="51" d="100"/>
          <a:sy n="51" d="100"/>
        </p:scale>
        <p:origin x="2624"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F03157-0BD5-4774-BB83-84C8F346CB96}" type="datetimeFigureOut">
              <a:rPr lang="de-DE" smtClean="0"/>
              <a:t>06.12.2021</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604357-7FF2-4D22-A0EF-26E7C62D5695}" type="slidenum">
              <a:rPr lang="de-DE" smtClean="0"/>
              <a:t>‹#›</a:t>
            </a:fld>
            <a:endParaRPr lang="de-DE"/>
          </a:p>
        </p:txBody>
      </p:sp>
    </p:spTree>
    <p:extLst>
      <p:ext uri="{BB962C8B-B14F-4D97-AF65-F5344CB8AC3E}">
        <p14:creationId xmlns:p14="http://schemas.microsoft.com/office/powerpoint/2010/main" val="3372447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Date Placeholder 3"/>
          <p:cNvSpPr>
            <a:spLocks noGrp="1"/>
          </p:cNvSpPr>
          <p:nvPr>
            <p:ph type="dt" sz="half" idx="10"/>
          </p:nvPr>
        </p:nvSpPr>
        <p:spPr/>
        <p:txBody>
          <a:bodyPr/>
          <a:lstStyle/>
          <a:p>
            <a:fld id="{283339A3-750B-4343-A9BB-CEB5C0C44F8B}" type="datetimeFigureOut">
              <a:rPr lang="de-DE" smtClean="0"/>
              <a:t>06.12.2021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286332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283339A3-750B-4343-A9BB-CEB5C0C44F8B}" type="datetimeFigureOut">
              <a:rPr lang="de-DE" smtClean="0"/>
              <a:t>06.12.2021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3131065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283339A3-750B-4343-A9BB-CEB5C0C44F8B}" type="datetimeFigureOut">
              <a:rPr lang="de-DE" smtClean="0"/>
              <a:t>06.12.2021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4187644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lvl1pPr marL="457200" indent="-457200">
              <a:buFont typeface="Arial" panose="020B0604020202020204" pitchFamily="34" charset="0"/>
              <a:buChar cha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4" name="Date Placeholder 3"/>
          <p:cNvSpPr>
            <a:spLocks noGrp="1"/>
          </p:cNvSpPr>
          <p:nvPr>
            <p:ph type="dt" sz="half" idx="10"/>
          </p:nvPr>
        </p:nvSpPr>
        <p:spPr/>
        <p:txBody>
          <a:bodyPr/>
          <a:lstStyle/>
          <a:p>
            <a:fld id="{283339A3-750B-4343-A9BB-CEB5C0C44F8B}" type="datetimeFigureOut">
              <a:rPr lang="de-DE" smtClean="0"/>
              <a:t>06.12.2021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90778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3339A3-750B-4343-A9BB-CEB5C0C44F8B}" type="datetimeFigureOut">
              <a:rPr lang="de-DE" smtClean="0"/>
              <a:t>06.12.2021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586144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de-DE"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Date Placeholder 4"/>
          <p:cNvSpPr>
            <a:spLocks noGrp="1"/>
          </p:cNvSpPr>
          <p:nvPr>
            <p:ph type="dt" sz="half" idx="10"/>
          </p:nvPr>
        </p:nvSpPr>
        <p:spPr/>
        <p:txBody>
          <a:bodyPr/>
          <a:lstStyle/>
          <a:p>
            <a:fld id="{283339A3-750B-4343-A9BB-CEB5C0C44F8B}" type="datetimeFigureOut">
              <a:rPr lang="de-DE" smtClean="0"/>
              <a:t>06.12.2021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4114171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de-D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Date Placeholder 6"/>
          <p:cNvSpPr>
            <a:spLocks noGrp="1"/>
          </p:cNvSpPr>
          <p:nvPr>
            <p:ph type="dt" sz="half" idx="10"/>
          </p:nvPr>
        </p:nvSpPr>
        <p:spPr/>
        <p:txBody>
          <a:bodyPr/>
          <a:lstStyle/>
          <a:p>
            <a:fld id="{283339A3-750B-4343-A9BB-CEB5C0C44F8B}" type="datetimeFigureOut">
              <a:rPr lang="de-DE" smtClean="0"/>
              <a:t>06.12.2021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113830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Date Placeholder 2"/>
          <p:cNvSpPr>
            <a:spLocks noGrp="1"/>
          </p:cNvSpPr>
          <p:nvPr>
            <p:ph type="dt" sz="half" idx="10"/>
          </p:nvPr>
        </p:nvSpPr>
        <p:spPr/>
        <p:txBody>
          <a:bodyPr/>
          <a:lstStyle/>
          <a:p>
            <a:fld id="{283339A3-750B-4343-A9BB-CEB5C0C44F8B}" type="datetimeFigureOut">
              <a:rPr lang="de-DE" smtClean="0"/>
              <a:t>06.12.2021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2767357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3339A3-750B-4343-A9BB-CEB5C0C44F8B}" type="datetimeFigureOut">
              <a:rPr lang="de-DE" smtClean="0"/>
              <a:t>06.12.2021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119954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3339A3-750B-4343-A9BB-CEB5C0C44F8B}" type="datetimeFigureOut">
              <a:rPr lang="de-DE" smtClean="0"/>
              <a:t>06.12.2021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2543448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3339A3-750B-4343-A9BB-CEB5C0C44F8B}" type="datetimeFigureOut">
              <a:rPr lang="de-DE" smtClean="0"/>
              <a:t>06.12.2021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1785643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21" Type="http://schemas.openxmlformats.org/officeDocument/2006/relationships/image" Target="../media/image9.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2.png"/><Relationship Id="rId5" Type="http://schemas.openxmlformats.org/officeDocument/2006/relationships/slideLayout" Target="../slideLayouts/slideLayout5.xml"/><Relationship Id="rId15" Type="http://schemas.openxmlformats.org/officeDocument/2006/relationships/image" Target="../media/image3.png"/><Relationship Id="rId23" Type="http://schemas.openxmlformats.org/officeDocument/2006/relationships/image" Target="../media/image11.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 Id="rId22" Type="http://schemas.openxmlformats.org/officeDocument/2006/relationships/image" Target="../media/image10.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057805"/>
          </a:xfrm>
          <a:prstGeom prst="rect">
            <a:avLst/>
          </a:prstGeom>
        </p:spPr>
        <p:txBody>
          <a:bodyPr vert="horz" lIns="91440" tIns="45720" rIns="91440" bIns="45720" rtlCol="0" anchor="ctr">
            <a:normAutofit/>
          </a:bodyPr>
          <a:lstStyle/>
          <a:p>
            <a:r>
              <a:rPr lang="en-US" dirty="0"/>
              <a:t>Click to edit Master title style</a:t>
            </a:r>
            <a:endParaRPr lang="de-DE" dirty="0"/>
          </a:p>
        </p:txBody>
      </p:sp>
      <p:sp>
        <p:nvSpPr>
          <p:cNvPr id="3" name="Text Placeholder 2"/>
          <p:cNvSpPr>
            <a:spLocks noGrp="1"/>
          </p:cNvSpPr>
          <p:nvPr>
            <p:ph type="body" idx="1"/>
          </p:nvPr>
        </p:nvSpPr>
        <p:spPr>
          <a:xfrm>
            <a:off x="838200" y="1422930"/>
            <a:ext cx="10515600" cy="45307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3339A3-750B-4343-A9BB-CEB5C0C44F8B}" type="datetimeFigureOut">
              <a:rPr lang="de-DE" smtClean="0"/>
              <a:t>06.12.2021</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13EC6-EDF0-4D66-AC8E-AF6A89E3608B}" type="slidenum">
              <a:rPr lang="de-DE" smtClean="0"/>
              <a:t>‹#›</a:t>
            </a:fld>
            <a:endParaRPr lang="de-DE"/>
          </a:p>
        </p:txBody>
      </p:sp>
      <p:grpSp>
        <p:nvGrpSpPr>
          <p:cNvPr id="19" name="Group 18"/>
          <p:cNvGrpSpPr>
            <a:grpSpLocks noChangeAspect="1"/>
          </p:cNvGrpSpPr>
          <p:nvPr userDrawn="1"/>
        </p:nvGrpSpPr>
        <p:grpSpPr>
          <a:xfrm>
            <a:off x="838200" y="5953655"/>
            <a:ext cx="10515600" cy="805389"/>
            <a:chOff x="232132" y="5806820"/>
            <a:chExt cx="11779759" cy="902210"/>
          </a:xfrm>
        </p:grpSpPr>
        <p:pic>
          <p:nvPicPr>
            <p:cNvPr id="7" name="Picture 6"/>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11109681" y="5806820"/>
              <a:ext cx="902210" cy="902210"/>
            </a:xfrm>
            <a:prstGeom prst="rect">
              <a:avLst/>
            </a:prstGeom>
          </p:spPr>
        </p:pic>
        <p:pic>
          <p:nvPicPr>
            <p:cNvPr id="8" name="Picture 7"/>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232132" y="5806820"/>
              <a:ext cx="902210" cy="902210"/>
            </a:xfrm>
            <a:prstGeom prst="rect">
              <a:avLst/>
            </a:prstGeom>
          </p:spPr>
        </p:pic>
        <p:pic>
          <p:nvPicPr>
            <p:cNvPr id="9" name="Picture 8"/>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1220169" y="5806820"/>
              <a:ext cx="902210" cy="902210"/>
            </a:xfrm>
            <a:prstGeom prst="rect">
              <a:avLst/>
            </a:prstGeom>
          </p:spPr>
        </p:pic>
        <p:pic>
          <p:nvPicPr>
            <p:cNvPr id="10" name="Picture 9"/>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2208206" y="5806820"/>
              <a:ext cx="905258" cy="902210"/>
            </a:xfrm>
            <a:prstGeom prst="rect">
              <a:avLst/>
            </a:prstGeom>
          </p:spPr>
        </p:pic>
        <p:pic>
          <p:nvPicPr>
            <p:cNvPr id="11" name="Picture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3199291" y="5806820"/>
              <a:ext cx="905258" cy="902210"/>
            </a:xfrm>
            <a:prstGeom prst="rect">
              <a:avLst/>
            </a:prstGeom>
          </p:spPr>
        </p:pic>
        <p:pic>
          <p:nvPicPr>
            <p:cNvPr id="12" name="Picture 11"/>
            <p:cNvPicPr>
              <a:picLocks noChangeAspect="1"/>
            </p:cNvPicPr>
            <p:nvPr userDrawn="1"/>
          </p:nvPicPr>
          <p:blipFill>
            <a:blip r:embed="rId18" cstate="screen">
              <a:extLst>
                <a:ext uri="{28A0092B-C50C-407E-A947-70E740481C1C}">
                  <a14:useLocalDpi xmlns:a14="http://schemas.microsoft.com/office/drawing/2010/main"/>
                </a:ext>
              </a:extLst>
            </a:blip>
            <a:stretch>
              <a:fillRect/>
            </a:stretch>
          </p:blipFill>
          <p:spPr>
            <a:xfrm>
              <a:off x="4190376" y="5806820"/>
              <a:ext cx="902210" cy="902210"/>
            </a:xfrm>
            <a:prstGeom prst="rect">
              <a:avLst/>
            </a:prstGeom>
          </p:spPr>
        </p:pic>
        <p:pic>
          <p:nvPicPr>
            <p:cNvPr id="13" name="Picture 12"/>
            <p:cNvPicPr>
              <a:picLocks noChangeAspect="1"/>
            </p:cNvPicPr>
            <p:nvPr userDrawn="1"/>
          </p:nvPicPr>
          <p:blipFill>
            <a:blip r:embed="rId19" cstate="screen">
              <a:extLst>
                <a:ext uri="{28A0092B-C50C-407E-A947-70E740481C1C}">
                  <a14:useLocalDpi xmlns:a14="http://schemas.microsoft.com/office/drawing/2010/main"/>
                </a:ext>
              </a:extLst>
            </a:blip>
            <a:stretch>
              <a:fillRect/>
            </a:stretch>
          </p:blipFill>
          <p:spPr>
            <a:xfrm>
              <a:off x="5178413" y="5806820"/>
              <a:ext cx="905258" cy="902210"/>
            </a:xfrm>
            <a:prstGeom prst="rect">
              <a:avLst/>
            </a:prstGeom>
          </p:spPr>
        </p:pic>
        <p:pic>
          <p:nvPicPr>
            <p:cNvPr id="14" name="Picture 13"/>
            <p:cNvPicPr>
              <a:picLocks noChangeAspect="1"/>
            </p:cNvPicPr>
            <p:nvPr userDrawn="1"/>
          </p:nvPicPr>
          <p:blipFill>
            <a:blip r:embed="rId20" cstate="screen">
              <a:extLst>
                <a:ext uri="{28A0092B-C50C-407E-A947-70E740481C1C}">
                  <a14:useLocalDpi xmlns:a14="http://schemas.microsoft.com/office/drawing/2010/main"/>
                </a:ext>
              </a:extLst>
            </a:blip>
            <a:stretch>
              <a:fillRect/>
            </a:stretch>
          </p:blipFill>
          <p:spPr>
            <a:xfrm>
              <a:off x="6169498" y="5806820"/>
              <a:ext cx="902210" cy="902210"/>
            </a:xfrm>
            <a:prstGeom prst="rect">
              <a:avLst/>
            </a:prstGeom>
          </p:spPr>
        </p:pic>
        <p:pic>
          <p:nvPicPr>
            <p:cNvPr id="15" name="Picture 14"/>
            <p:cNvPicPr>
              <a:picLocks noChangeAspect="1"/>
            </p:cNvPicPr>
            <p:nvPr userDrawn="1"/>
          </p:nvPicPr>
          <p:blipFill>
            <a:blip r:embed="rId21" cstate="screen">
              <a:extLst>
                <a:ext uri="{28A0092B-C50C-407E-A947-70E740481C1C}">
                  <a14:useLocalDpi xmlns:a14="http://schemas.microsoft.com/office/drawing/2010/main"/>
                </a:ext>
              </a:extLst>
            </a:blip>
            <a:stretch>
              <a:fillRect/>
            </a:stretch>
          </p:blipFill>
          <p:spPr>
            <a:xfrm>
              <a:off x="7157535" y="5806820"/>
              <a:ext cx="902210" cy="902210"/>
            </a:xfrm>
            <a:prstGeom prst="rect">
              <a:avLst/>
            </a:prstGeom>
          </p:spPr>
        </p:pic>
        <p:pic>
          <p:nvPicPr>
            <p:cNvPr id="16" name="Picture 15"/>
            <p:cNvPicPr>
              <a:picLocks noChangeAspect="1"/>
            </p:cNvPicPr>
            <p:nvPr userDrawn="1"/>
          </p:nvPicPr>
          <p:blipFill>
            <a:blip r:embed="rId22" cstate="screen">
              <a:extLst>
                <a:ext uri="{28A0092B-C50C-407E-A947-70E740481C1C}">
                  <a14:useLocalDpi xmlns:a14="http://schemas.microsoft.com/office/drawing/2010/main"/>
                </a:ext>
              </a:extLst>
            </a:blip>
            <a:stretch>
              <a:fillRect/>
            </a:stretch>
          </p:blipFill>
          <p:spPr>
            <a:xfrm>
              <a:off x="8145572" y="5806820"/>
              <a:ext cx="902210" cy="902210"/>
            </a:xfrm>
            <a:prstGeom prst="rect">
              <a:avLst/>
            </a:prstGeom>
          </p:spPr>
        </p:pic>
        <p:pic>
          <p:nvPicPr>
            <p:cNvPr id="17" name="Picture 16"/>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9133609" y="5806820"/>
              <a:ext cx="902210" cy="902210"/>
            </a:xfrm>
            <a:prstGeom prst="rect">
              <a:avLst/>
            </a:prstGeom>
          </p:spPr>
        </p:pic>
        <p:pic>
          <p:nvPicPr>
            <p:cNvPr id="18" name="Picture 17"/>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10121645" y="5806820"/>
              <a:ext cx="902210" cy="902210"/>
            </a:xfrm>
            <a:prstGeom prst="rect">
              <a:avLst/>
            </a:prstGeom>
          </p:spPr>
        </p:pic>
      </p:grpSp>
    </p:spTree>
    <p:extLst>
      <p:ext uri="{BB962C8B-B14F-4D97-AF65-F5344CB8AC3E}">
        <p14:creationId xmlns:p14="http://schemas.microsoft.com/office/powerpoint/2010/main" val="1964688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09EDB"/>
          </a:solidFill>
          <a:latin typeface="+mj-lt"/>
          <a:ea typeface="+mj-ea"/>
          <a:cs typeface="+mj-cs"/>
        </a:defRPr>
      </a:lvl1pPr>
    </p:titleStyle>
    <p:bodyStyle>
      <a:lvl1pPr marL="457200" indent="-457200" algn="l" defTabSz="914400" rtl="0" eaLnBrk="1" latinLnBrk="0" hangingPunct="1">
        <a:lnSpc>
          <a:spcPct val="90000"/>
        </a:lnSpc>
        <a:spcBef>
          <a:spcPts val="1000"/>
        </a:spcBef>
        <a:buClr>
          <a:srgbClr val="00B0F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dg6data.org/snapshots?country=#demo-wrapper" TargetMode="External"/><Relationship Id="rId2" Type="http://schemas.openxmlformats.org/officeDocument/2006/relationships/hyperlink" Target="mailto:monitoring@unwater.org" TargetMode="External"/><Relationship Id="rId1" Type="http://schemas.openxmlformats.org/officeDocument/2006/relationships/slideLayout" Target="../slideLayouts/slideLayout2.xml"/><Relationship Id="rId4" Type="http://schemas.openxmlformats.org/officeDocument/2006/relationships/hyperlink" Target="https://www.sdg6monitoring.org/"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mailto:monitori@unwater.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de-DE" dirty="0"/>
              <a:t>Exercice volontaire à accomplir par les pays (modèle)</a:t>
            </a:r>
            <a:endParaRPr lang="en-GB" dirty="0"/>
          </a:p>
        </p:txBody>
      </p:sp>
      <p:sp>
        <p:nvSpPr>
          <p:cNvPr id="5" name="Subtitle 4"/>
          <p:cNvSpPr>
            <a:spLocks noGrp="1"/>
          </p:cNvSpPr>
          <p:nvPr>
            <p:ph type="subTitle" idx="1"/>
          </p:nvPr>
        </p:nvSpPr>
        <p:spPr/>
        <p:txBody>
          <a:bodyPr/>
          <a:lstStyle/>
          <a:p>
            <a:r>
              <a:rPr lang="fr-FR" b="1" dirty="0"/>
              <a:t>Deuxième Atelier Mondial sur le suivi intégré de l’ODD 6 sur l’eau et l’assainissement </a:t>
            </a:r>
          </a:p>
          <a:p>
            <a:r>
              <a:rPr lang="fr-FR" dirty="0"/>
              <a:t>9 décembre 2021 et du 8 au 10 février 2022, en ligne</a:t>
            </a:r>
          </a:p>
        </p:txBody>
      </p:sp>
    </p:spTree>
    <p:extLst>
      <p:ext uri="{BB962C8B-B14F-4D97-AF65-F5344CB8AC3E}">
        <p14:creationId xmlns:p14="http://schemas.microsoft.com/office/powerpoint/2010/main" val="969946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Au sujet de l‘exercice volontaire</a:t>
            </a:r>
            <a:endParaRPr lang="en-GB" dirty="0"/>
          </a:p>
        </p:txBody>
      </p:sp>
      <p:sp>
        <p:nvSpPr>
          <p:cNvPr id="3" name="Content Placeholder 2"/>
          <p:cNvSpPr>
            <a:spLocks noGrp="1"/>
          </p:cNvSpPr>
          <p:nvPr>
            <p:ph idx="1"/>
          </p:nvPr>
        </p:nvSpPr>
        <p:spPr/>
        <p:txBody>
          <a:bodyPr>
            <a:normAutofit fontScale="55000" lnSpcReduction="20000"/>
          </a:bodyPr>
          <a:lstStyle/>
          <a:p>
            <a:pPr lvl="0"/>
            <a:r>
              <a:rPr lang="fr-FR" dirty="0"/>
              <a:t>Cette exercice est volontaire mais nous encourageons vivement votre pays à le réaliser car cela aidera à créer un dialogue intersectoriel au sein de votre pays et permettra une discussion plus informée lors de l’atelier en février.</a:t>
            </a:r>
          </a:p>
          <a:p>
            <a:r>
              <a:rPr lang="fr-CH" dirty="0"/>
              <a:t>Cet exercice consiste en une série de questions sur trois sujets, directement liés aux sujets abordés lors de l’atelier à venir. Nous souhaiterions en savoir plus sur la manière dont votre pays a travaillé sur l’ODD 6 au cours des dernières années (pour tous les indicateurs de l’ODD 6), sur la façon dont sont communiquées les données et utilisées au sein des processus politiques, et quels sont vos besoins et vos priorités pour l’avenir.</a:t>
            </a:r>
          </a:p>
          <a:p>
            <a:r>
              <a:rPr lang="fr-CH" dirty="0"/>
              <a:t>Pour compléter cet exercice, nous vous encourageons à convenir d’une réunion avec tous les points focaux de votre pays. Ceci inclus le point focal global pour le suivi de l’ODD 6, les points focaux techniques spécifiques aux indicateurs (au sein de différents ministères), ainsi que les contacts de l’Office National de Statistique qui ont la responsabilité globale du rapportage des ODD. </a:t>
            </a:r>
          </a:p>
          <a:p>
            <a:r>
              <a:rPr lang="fr-CH" dirty="0"/>
              <a:t>Si vous n’avez pas connaissance des autres points focaux dans votre pays, veuillez nous écrire à </a:t>
            </a:r>
            <a:r>
              <a:rPr lang="fr-CH" dirty="0">
                <a:hlinkClick r:id="rId2"/>
              </a:rPr>
              <a:t>monitoring@unwater.org</a:t>
            </a:r>
            <a:r>
              <a:rPr lang="fr-CH" dirty="0"/>
              <a:t> et nous vous mettrons en contact avec eux. Vous pouvez voir toutes les données qui ont été soumises par votre pays sur </a:t>
            </a:r>
            <a:r>
              <a:rPr lang="fr-CH" dirty="0">
                <a:hlinkClick r:id="rId3"/>
              </a:rPr>
              <a:t>https://sdg6data.org/</a:t>
            </a:r>
            <a:r>
              <a:rPr lang="fr-CH" dirty="0"/>
              <a:t>.</a:t>
            </a:r>
          </a:p>
          <a:p>
            <a:r>
              <a:rPr lang="fr-CH" dirty="0"/>
              <a:t>Cette exercice sera introduit lors de la session de lancement qui aura lieu le 9 décembre 2021, au cours de laquelle vous pourrez poser toutes les questions souhaitées. Vous pouvez également poser vos questions par email à </a:t>
            </a:r>
            <a:r>
              <a:rPr lang="fr-CH" dirty="0">
                <a:hlinkClick r:id="rId2"/>
              </a:rPr>
              <a:t>monitoring@unwater.org</a:t>
            </a:r>
            <a:r>
              <a:rPr lang="fr-CH" dirty="0"/>
              <a:t>.</a:t>
            </a:r>
          </a:p>
          <a:p>
            <a:r>
              <a:rPr lang="fr-CH" dirty="0"/>
              <a:t>Merci d’utiliser ce modèle pour rendre compte de vos échanges et expériences dans votre pays (vous pouvez ajouter autant de pages que nécessaire). Sur chaque page, vous </a:t>
            </a:r>
            <a:r>
              <a:rPr lang="fr-CH"/>
              <a:t>trouverez les </a:t>
            </a:r>
            <a:r>
              <a:rPr lang="fr-CH" dirty="0"/>
              <a:t>instructions pour vous guider dans vos discussions. </a:t>
            </a:r>
          </a:p>
          <a:p>
            <a:r>
              <a:rPr lang="fr-CH" dirty="0"/>
              <a:t>Les pays sont priés de remplir et de renvoyer l’exercice complété à </a:t>
            </a:r>
            <a:r>
              <a:rPr lang="fr-CH" dirty="0">
                <a:hlinkClick r:id="rId2"/>
              </a:rPr>
              <a:t>monitoring@unwater.org</a:t>
            </a:r>
            <a:r>
              <a:rPr lang="fr-CH" dirty="0"/>
              <a:t> avant le </a:t>
            </a:r>
            <a:r>
              <a:rPr lang="fr-CH" b="1" dirty="0"/>
              <a:t>31 janvier 2022</a:t>
            </a:r>
            <a:r>
              <a:rPr lang="fr-CH" dirty="0"/>
              <a:t>.</a:t>
            </a:r>
          </a:p>
          <a:p>
            <a:pPr lvl="0"/>
            <a:r>
              <a:rPr lang="fr-FR" dirty="0"/>
              <a:t>Le contenu envoyé aidera à orienter les discussions lors de l’atelier, et contribuera à la planification de la prochaine phase de l’Initiative pour le suivi intégré de l’ODD 6. Les contenus seront également partagés sur </a:t>
            </a:r>
            <a:r>
              <a:rPr lang="fr-FR" u="sng" dirty="0">
                <a:hlinkClick r:id="rId4"/>
              </a:rPr>
              <a:t>https://www.sdg6monitoring.org/</a:t>
            </a:r>
            <a:r>
              <a:rPr lang="fr-FR" dirty="0"/>
              <a:t>, afin d’inspirer les autres pays dans leur travail (merci d’indiquer si vous ne souhaitez pas que votre exercice soit partagé). </a:t>
            </a:r>
          </a:p>
        </p:txBody>
      </p:sp>
    </p:spTree>
    <p:extLst>
      <p:ext uri="{BB962C8B-B14F-4D97-AF65-F5344CB8AC3E}">
        <p14:creationId xmlns:p14="http://schemas.microsoft.com/office/powerpoint/2010/main" val="1186456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Processus proposé pour la réalisation de l‘exercice</a:t>
            </a:r>
            <a:endParaRPr lang="en-GB" dirty="0"/>
          </a:p>
        </p:txBody>
      </p:sp>
      <p:sp>
        <p:nvSpPr>
          <p:cNvPr id="3" name="Content Placeholder 2"/>
          <p:cNvSpPr>
            <a:spLocks noGrp="1"/>
          </p:cNvSpPr>
          <p:nvPr>
            <p:ph idx="1"/>
          </p:nvPr>
        </p:nvSpPr>
        <p:spPr/>
        <p:txBody>
          <a:bodyPr>
            <a:normAutofit fontScale="92500" lnSpcReduction="10000"/>
          </a:bodyPr>
          <a:lstStyle/>
          <a:p>
            <a:pPr lvl="0"/>
            <a:r>
              <a:rPr lang="fr-FR" sz="2400" dirty="0"/>
              <a:t>Mettez-vous en contact avec les autres points focaux pour l’ODD 6 dans votre pays afin de convenir d’une réunion (virtuelle ou en présentiel si la situation le permet).</a:t>
            </a:r>
          </a:p>
          <a:p>
            <a:pPr lvl="0"/>
            <a:r>
              <a:rPr lang="fr-FR" sz="2400" dirty="0"/>
              <a:t>Chaque point focal se prépare pour la réunion en prenant connaissances des questions selon sa propre perspective, et consulte ses collègues si nécessaire.</a:t>
            </a:r>
          </a:p>
          <a:p>
            <a:pPr lvl="0"/>
            <a:r>
              <a:rPr lang="fr-FR" sz="2400" dirty="0"/>
              <a:t>Pendant la réunion, tous les points focaux participent et les questions sont discutées en groupe, afin de capturer à la fois les expériences spécifiques aux indicateurs et transversales.</a:t>
            </a:r>
          </a:p>
          <a:p>
            <a:pPr lvl="0"/>
            <a:r>
              <a:rPr lang="fr-FR" sz="2400" dirty="0"/>
              <a:t>L’un des points focaux agit comme rapporteur (potentiellement le point focal global), résume la discussion et complète l’exercice selon le modèle mis à disposition (ce document PPT). </a:t>
            </a:r>
          </a:p>
          <a:p>
            <a:r>
              <a:rPr lang="fr-FR" sz="2400" dirty="0"/>
              <a:t>Une fois complété, l’exercice est revu par tous les points focaux et est ensuite soumis à </a:t>
            </a:r>
            <a:r>
              <a:rPr lang="fr-CH" sz="2400" dirty="0">
                <a:hlinkClick r:id="rId2"/>
              </a:rPr>
              <a:t>monitoring@unwater.org</a:t>
            </a:r>
            <a:r>
              <a:rPr lang="fr-CH" sz="2400" dirty="0"/>
              <a:t> avant le 3</a:t>
            </a:r>
            <a:r>
              <a:rPr lang="fr-FR" sz="2400" dirty="0"/>
              <a:t>1 janvier 2022.</a:t>
            </a:r>
          </a:p>
          <a:p>
            <a:pPr lvl="0"/>
            <a:r>
              <a:rPr lang="fr-FR" sz="2400" dirty="0"/>
              <a:t>Tous les points focaux participent à l’atelier afin de partager leur expérience avec les autres pays.</a:t>
            </a:r>
          </a:p>
        </p:txBody>
      </p:sp>
      <p:sp>
        <p:nvSpPr>
          <p:cNvPr id="7" name="Rectangle 4">
            <a:extLst>
              <a:ext uri="{FF2B5EF4-FFF2-40B4-BE49-F238E27FC236}">
                <a16:creationId xmlns:a16="http://schemas.microsoft.com/office/drawing/2014/main" id="{63390CF7-77F2-492F-83C3-D13802B3C91F}"/>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CH"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33877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de-DE" sz="1800" u="sng" dirty="0"/>
              <a:t>Instructions</a:t>
            </a:r>
          </a:p>
          <a:p>
            <a:pPr marL="0" indent="0">
              <a:buNone/>
            </a:pPr>
            <a:r>
              <a:rPr lang="de-DE" sz="1800" dirty="0"/>
              <a:t>Merci de lister tous les points focaux dans votre pays (nom, organisation et indicateur concerné). </a:t>
            </a:r>
            <a:endParaRPr lang="en-GB" sz="1800" dirty="0"/>
          </a:p>
          <a:p>
            <a:pPr marL="0" indent="0">
              <a:buNone/>
            </a:pPr>
            <a:endParaRPr lang="en-GB" sz="1800" dirty="0"/>
          </a:p>
        </p:txBody>
      </p:sp>
      <p:sp>
        <p:nvSpPr>
          <p:cNvPr id="5" name="Title 4"/>
          <p:cNvSpPr>
            <a:spLocks noGrp="1"/>
          </p:cNvSpPr>
          <p:nvPr>
            <p:ph type="title"/>
          </p:nvPr>
        </p:nvSpPr>
        <p:spPr/>
        <p:txBody>
          <a:bodyPr/>
          <a:lstStyle/>
          <a:p>
            <a:r>
              <a:rPr lang="de-DE" dirty="0"/>
              <a:t>Points focaux pour l‘ODD 6</a:t>
            </a:r>
            <a:endParaRPr lang="en-GB" dirty="0"/>
          </a:p>
        </p:txBody>
      </p:sp>
      <p:grpSp>
        <p:nvGrpSpPr>
          <p:cNvPr id="4" name="Group 3"/>
          <p:cNvGrpSpPr>
            <a:grpSpLocks noChangeAspect="1"/>
          </p:cNvGrpSpPr>
          <p:nvPr/>
        </p:nvGrpSpPr>
        <p:grpSpPr>
          <a:xfrm>
            <a:off x="696000" y="3260366"/>
            <a:ext cx="10800000" cy="2466252"/>
            <a:chOff x="398009" y="3260366"/>
            <a:chExt cx="11574386" cy="2643088"/>
          </a:xfrm>
        </p:grpSpPr>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8275" y="4654999"/>
              <a:ext cx="1248455" cy="1248455"/>
            </a:xfrm>
            <a:prstGeom prst="rect">
              <a:avLst/>
            </a:prstGeom>
          </p:spPr>
        </p:pic>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3408" y="4654999"/>
              <a:ext cx="1248455" cy="1248455"/>
            </a:xfrm>
            <a:prstGeom prst="rect">
              <a:avLst/>
            </a:prstGeom>
          </p:spPr>
        </p:pic>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3409" y="3260366"/>
              <a:ext cx="1248455" cy="1248455"/>
            </a:xfrm>
            <a:prstGeom prst="rect">
              <a:avLst/>
            </a:prstGeom>
          </p:spPr>
        </p:pic>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8541" y="4654999"/>
              <a:ext cx="1248455" cy="1248455"/>
            </a:xfrm>
            <a:prstGeom prst="rect">
              <a:avLst/>
            </a:prstGeom>
          </p:spPr>
        </p:pic>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8807" y="4654999"/>
              <a:ext cx="1248455" cy="1248455"/>
            </a:xfrm>
            <a:prstGeom prst="rect">
              <a:avLst/>
            </a:prstGeom>
          </p:spPr>
        </p:pic>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3940" y="4654999"/>
              <a:ext cx="1248455" cy="1248455"/>
            </a:xfrm>
            <a:prstGeom prst="rect">
              <a:avLst/>
            </a:prstGeom>
          </p:spPr>
        </p:pic>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3674" y="4654999"/>
              <a:ext cx="1248455" cy="1248455"/>
            </a:xfrm>
            <a:prstGeom prst="rect">
              <a:avLst/>
            </a:prstGeom>
          </p:spPr>
        </p:pic>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3940" y="3260366"/>
              <a:ext cx="1248455" cy="1248455"/>
            </a:xfrm>
            <a:prstGeom prst="rect">
              <a:avLst/>
            </a:prstGeom>
          </p:spPr>
        </p:pic>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8808" y="3260366"/>
              <a:ext cx="1248455" cy="1248455"/>
            </a:xfrm>
            <a:prstGeom prst="rect">
              <a:avLst/>
            </a:prstGeom>
          </p:spPr>
        </p:pic>
        <p:pic>
          <p:nvPicPr>
            <p:cNvPr id="28" name="Pictur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3675" y="3260366"/>
              <a:ext cx="1248455" cy="1248455"/>
            </a:xfrm>
            <a:prstGeom prst="rect">
              <a:avLst/>
            </a:prstGeom>
          </p:spPr>
        </p:pic>
        <p:pic>
          <p:nvPicPr>
            <p:cNvPr id="29"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8542" y="3260366"/>
              <a:ext cx="1248455" cy="1248455"/>
            </a:xfrm>
            <a:prstGeom prst="rect">
              <a:avLst/>
            </a:prstGeom>
          </p:spPr>
        </p:pic>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8276" y="3260366"/>
              <a:ext cx="1248455" cy="1248455"/>
            </a:xfrm>
            <a:prstGeom prst="rect">
              <a:avLst/>
            </a:prstGeom>
          </p:spPr>
        </p:pic>
        <p:pic>
          <p:nvPicPr>
            <p:cNvPr id="31" name="Picture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3143" y="3260366"/>
              <a:ext cx="1248455" cy="1248455"/>
            </a:xfrm>
            <a:prstGeom prst="rect">
              <a:avLst/>
            </a:prstGeom>
          </p:spPr>
        </p:pic>
        <p:pic>
          <p:nvPicPr>
            <p:cNvPr id="32" name="Picture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3142" y="4654999"/>
              <a:ext cx="1248455" cy="1248455"/>
            </a:xfrm>
            <a:prstGeom prst="rect">
              <a:avLst/>
            </a:prstGeom>
          </p:spPr>
        </p:pic>
        <p:pic>
          <p:nvPicPr>
            <p:cNvPr id="33" name="Picture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010" y="3260366"/>
              <a:ext cx="1248455" cy="1248455"/>
            </a:xfrm>
            <a:prstGeom prst="rect">
              <a:avLst/>
            </a:prstGeom>
          </p:spPr>
        </p:pic>
        <p:pic>
          <p:nvPicPr>
            <p:cNvPr id="34" name="Picture 3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009" y="4654999"/>
              <a:ext cx="1248455" cy="1248455"/>
            </a:xfrm>
            <a:prstGeom prst="rect">
              <a:avLst/>
            </a:prstGeom>
          </p:spPr>
        </p:pic>
      </p:grpSp>
    </p:spTree>
    <p:extLst>
      <p:ext uri="{BB962C8B-B14F-4D97-AF65-F5344CB8AC3E}">
        <p14:creationId xmlns:p14="http://schemas.microsoft.com/office/powerpoint/2010/main" val="444192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de-DE" dirty="0"/>
              <a:t>Experience à ce jour en termes de suivi et de rapportage de l‘ODD 6</a:t>
            </a:r>
            <a:endParaRPr lang="en-GB" dirty="0"/>
          </a:p>
        </p:txBody>
      </p:sp>
      <p:sp>
        <p:nvSpPr>
          <p:cNvPr id="4" name="Content Placeholder 3"/>
          <p:cNvSpPr>
            <a:spLocks noGrp="1"/>
          </p:cNvSpPr>
          <p:nvPr>
            <p:ph idx="1"/>
          </p:nvPr>
        </p:nvSpPr>
        <p:spPr/>
        <p:txBody>
          <a:bodyPr>
            <a:normAutofit fontScale="55000" lnSpcReduction="20000"/>
          </a:bodyPr>
          <a:lstStyle/>
          <a:p>
            <a:pPr marL="0" indent="0">
              <a:buNone/>
            </a:pPr>
            <a:r>
              <a:rPr lang="fr-FR" u="sng" dirty="0"/>
              <a:t>Instructions</a:t>
            </a:r>
            <a:endParaRPr lang="fr-FR" dirty="0"/>
          </a:p>
          <a:p>
            <a:pPr marL="0" indent="0">
              <a:buNone/>
            </a:pPr>
            <a:r>
              <a:rPr lang="fr-FR" dirty="0"/>
              <a:t>Merci de réfléchir au travail effectué par votre pays pour le suivi de l‘ODD6 au cours des dernières années (2018-2021). Résumez votre discussion ici (vous pouvez ajouter des pages supplémentaires si nécessaire).</a:t>
            </a:r>
          </a:p>
          <a:p>
            <a:pPr marL="0" indent="0">
              <a:buNone/>
            </a:pPr>
            <a:r>
              <a:rPr lang="fr-FR" u="sng" dirty="0"/>
              <a:t>Questions éventuelles à envisager:</a:t>
            </a:r>
            <a:endParaRPr lang="fr-FR" dirty="0"/>
          </a:p>
          <a:p>
            <a:pPr lvl="0"/>
            <a:r>
              <a:rPr lang="fr-FR" i="1" dirty="0"/>
              <a:t>De quelle manière la collecte de données a-t-elle été organisée et quelles sont les institutions qui étaient impliquées (par ex: office nationale de statistiques, lignes ministérielles, gouvernements locaux, organisations régionales, domaine académique, secteur privé, ONG, etc.)?</a:t>
            </a:r>
            <a:endParaRPr lang="fr-FR" dirty="0"/>
          </a:p>
          <a:p>
            <a:pPr lvl="0"/>
            <a:r>
              <a:rPr lang="fr-FR" i="1" dirty="0"/>
              <a:t>Avez-vous discuté de votre travail avec d’autres points focaux (ODD 6) au sein de votre pays?</a:t>
            </a:r>
            <a:endParaRPr lang="fr-FR" dirty="0"/>
          </a:p>
          <a:p>
            <a:pPr lvl="0"/>
            <a:r>
              <a:rPr lang="fr-FR" i="1" dirty="0"/>
              <a:t>Avez-vous pu transmettre les données souhaitées (si non, pour quelles raisons)? Quels sont les principales données manquantes? </a:t>
            </a:r>
          </a:p>
          <a:p>
            <a:pPr lvl="0"/>
            <a:r>
              <a:rPr lang="fr-FR" i="1" dirty="0"/>
              <a:t>Qu’avez-vous pensé du processus de transmission de données?</a:t>
            </a:r>
            <a:endParaRPr lang="fr-FR" dirty="0"/>
          </a:p>
          <a:p>
            <a:pPr lvl="0"/>
            <a:r>
              <a:rPr lang="fr-FR" i="1" dirty="0"/>
              <a:t>Quelle a été la valeur du processus au niveau national?</a:t>
            </a:r>
            <a:endParaRPr lang="fr-FR" dirty="0"/>
          </a:p>
          <a:p>
            <a:pPr lvl="0"/>
            <a:r>
              <a:rPr lang="fr-FR" i="1" dirty="0"/>
              <a:t>Quel soutien avez-vous reçu de la part des agences dépositaires (par ex: méthodologie, centre d’assistance, discussions bilatérales, webinaires)?</a:t>
            </a:r>
            <a:endParaRPr lang="fr-FR" dirty="0"/>
          </a:p>
          <a:p>
            <a:pPr lvl="0"/>
            <a:r>
              <a:rPr lang="fr-FR" i="1" dirty="0"/>
              <a:t>Quelles-ont été les difficultés et opportunités majeures rencontrées? Quelles-ont été les principales leçons apprises? </a:t>
            </a:r>
            <a:endParaRPr lang="fr-FR" dirty="0"/>
          </a:p>
          <a:p>
            <a:pPr lvl="0"/>
            <a:r>
              <a:rPr lang="fr-FR" i="1" dirty="0"/>
              <a:t>Comment pourriez-vous améliorer la collaboration institutionnelle au travers des indicateurs et des secteurs? </a:t>
            </a:r>
            <a:endParaRPr lang="fr-FR" dirty="0"/>
          </a:p>
        </p:txBody>
      </p:sp>
    </p:spTree>
    <p:extLst>
      <p:ext uri="{BB962C8B-B14F-4D97-AF65-F5344CB8AC3E}">
        <p14:creationId xmlns:p14="http://schemas.microsoft.com/office/powerpoint/2010/main" val="2935542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Utilisation des données pour informer les politiques </a:t>
            </a:r>
            <a:endParaRPr lang="en-GB" dirty="0"/>
          </a:p>
        </p:txBody>
      </p:sp>
      <p:sp>
        <p:nvSpPr>
          <p:cNvPr id="3" name="Content Placeholder 2"/>
          <p:cNvSpPr>
            <a:spLocks noGrp="1"/>
          </p:cNvSpPr>
          <p:nvPr>
            <p:ph idx="1"/>
          </p:nvPr>
        </p:nvSpPr>
        <p:spPr/>
        <p:txBody>
          <a:bodyPr>
            <a:normAutofit fontScale="55000" lnSpcReduction="20000"/>
          </a:bodyPr>
          <a:lstStyle/>
          <a:p>
            <a:pPr marL="0" indent="0">
              <a:buNone/>
            </a:pPr>
            <a:r>
              <a:rPr lang="en-GB" u="sng" dirty="0"/>
              <a:t>Instructions</a:t>
            </a:r>
            <a:endParaRPr lang="en-GB" dirty="0"/>
          </a:p>
          <a:p>
            <a:pPr marL="0" indent="0">
              <a:buNone/>
            </a:pPr>
            <a:r>
              <a:rPr lang="fr-FR" dirty="0"/>
              <a:t>Des données de haute qualité permettent une politique et une prise de décision fondées sur des preuves, garantissent la responsabilité et la transparence et attirent des engagements politiques et des investissements publics et privés. Réfléchissez à la manière dont les données collectées et les analyses qui en résultent sont utilisées pour l’élaboration de politiques et à d’autres fins à différents niveaux dans votre pays. Résumez votre discussion ici (vous pouvez ajouter des pages supplémentaires si nécessaire).</a:t>
            </a:r>
          </a:p>
          <a:p>
            <a:pPr marL="0" indent="0">
              <a:buNone/>
            </a:pPr>
            <a:r>
              <a:rPr lang="fr-FR" u="sng" dirty="0"/>
              <a:t>Questions éventuelles à envisager:</a:t>
            </a:r>
            <a:endParaRPr lang="fr-FR" dirty="0"/>
          </a:p>
          <a:p>
            <a:pPr lvl="0"/>
            <a:r>
              <a:rPr lang="fr-FR" i="1" dirty="0"/>
              <a:t>Quelles sont les utilisations principales des données (par ex: sensibilisation, plaider en faveur de l’action et du financement) aux niveaux local, national et international (par ex: partenaires au développement, institutions financières)?</a:t>
            </a:r>
            <a:endParaRPr lang="fr-FR" dirty="0"/>
          </a:p>
          <a:p>
            <a:pPr lvl="0"/>
            <a:r>
              <a:rPr lang="fr-FR" i="1" dirty="0"/>
              <a:t>Quels processus politiques profitent le plus des données?</a:t>
            </a:r>
            <a:endParaRPr lang="fr-FR" dirty="0"/>
          </a:p>
          <a:p>
            <a:pPr lvl="0"/>
            <a:r>
              <a:rPr lang="fr-FR" i="1" dirty="0"/>
              <a:t>Quels types d’analyses faites-vous avec les données? Combinez-vous les données avec les données d’autres secteurs? </a:t>
            </a:r>
            <a:endParaRPr lang="fr-FR" dirty="0"/>
          </a:p>
          <a:p>
            <a:pPr lvl="0"/>
            <a:r>
              <a:rPr lang="fr-FR" i="1" dirty="0"/>
              <a:t>Avec qui partagez-vous les données (institutions, secteurs, à quel niveau d’ancienneté)? Le processus de rapportage a-t-il été utile en termes de partage et d’utilisation ultérieure des données?  </a:t>
            </a:r>
            <a:endParaRPr lang="fr-FR" dirty="0"/>
          </a:p>
          <a:p>
            <a:pPr lvl="0"/>
            <a:r>
              <a:rPr lang="fr-FR" i="1" dirty="0"/>
              <a:t>De quelle manière partagez-vous les résultats (par ex: rapports techniques, rapports de synthèse, site internet, réseaux sociaux, journaux, réunions, etc.)? </a:t>
            </a:r>
            <a:endParaRPr lang="fr-FR" dirty="0"/>
          </a:p>
          <a:p>
            <a:pPr lvl="0"/>
            <a:r>
              <a:rPr lang="fr-FR" i="1" dirty="0"/>
              <a:t>Quels sont les principaux défis et opportunités liés à l’utilisation des données pour éclairer les décisions politiques? </a:t>
            </a:r>
            <a:endParaRPr lang="fr-FR" dirty="0"/>
          </a:p>
          <a:p>
            <a:pPr lvl="0"/>
            <a:r>
              <a:rPr lang="fr-FR" i="1" dirty="0"/>
              <a:t>Comment pourriez-vous améliorer l’utilisation des données dans tous les domaines/secteurs? </a:t>
            </a:r>
            <a:endParaRPr lang="fr-FR" dirty="0"/>
          </a:p>
          <a:p>
            <a:endParaRPr lang="en-GB" dirty="0"/>
          </a:p>
        </p:txBody>
      </p:sp>
    </p:spTree>
    <p:extLst>
      <p:ext uri="{BB962C8B-B14F-4D97-AF65-F5344CB8AC3E}">
        <p14:creationId xmlns:p14="http://schemas.microsoft.com/office/powerpoint/2010/main" val="3059494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a:t>Besoins et priorités pour le future</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u="sng" dirty="0"/>
              <a:t>Instructions</a:t>
            </a:r>
            <a:endParaRPr lang="en-GB" dirty="0"/>
          </a:p>
          <a:p>
            <a:pPr marL="0" indent="0">
              <a:buNone/>
            </a:pPr>
            <a:r>
              <a:rPr lang="fr-FR" dirty="0"/>
              <a:t>Sur la base de vos discussions sur l’expérience passée de suivi et l’utilisation des données, quels sont les principaux besoins et priorités pour le suivi futur de l’eau et l’assainissement dans votre pays? Résumez votre discussion ici (vous pouvez ajouter des pages supplémentaires si nécessaire).</a:t>
            </a:r>
          </a:p>
          <a:p>
            <a:pPr marL="0" indent="0">
              <a:buNone/>
            </a:pPr>
            <a:r>
              <a:rPr lang="fr-FR" u="sng" dirty="0"/>
              <a:t>Questions éventuelles à envisager:</a:t>
            </a:r>
            <a:endParaRPr lang="fr-FR" dirty="0"/>
          </a:p>
          <a:p>
            <a:pPr lvl="0"/>
            <a:r>
              <a:rPr lang="fr-FR" i="1" dirty="0"/>
              <a:t>Que faites-vous actuellement pour combler les lacunes en matière de données?</a:t>
            </a:r>
            <a:endParaRPr lang="fr-FR" dirty="0"/>
          </a:p>
          <a:p>
            <a:pPr lvl="0"/>
            <a:r>
              <a:rPr lang="fr-FR" i="1" dirty="0"/>
              <a:t>Quels ont les principaux domaines que vous souhaiteriez voir améliorés pour le suivi, la communication et l’utilisation future des données de l’ODD 6 dans votre pays? Vous pouvez considérer différents accélérateurs tels que la gouvernance, le développement des capacités, la finance et l’innovation.</a:t>
            </a:r>
            <a:endParaRPr lang="fr-FR" dirty="0"/>
          </a:p>
          <a:p>
            <a:pPr lvl="0"/>
            <a:r>
              <a:rPr lang="fr-FR" i="1" dirty="0"/>
              <a:t>Quels besoins sont spécifiques aux indicateurs et lesquels sont transversaux? </a:t>
            </a:r>
            <a:endParaRPr lang="fr-FR" dirty="0"/>
          </a:p>
          <a:p>
            <a:pPr lvl="0"/>
            <a:r>
              <a:rPr lang="fr-FR" i="1" dirty="0"/>
              <a:t>A quel niveau et au sein de quels secteurs les besoins pourraient/devraient-ils être adressés?  </a:t>
            </a:r>
            <a:endParaRPr lang="fr-FR" dirty="0"/>
          </a:p>
          <a:p>
            <a:pPr lvl="0"/>
            <a:r>
              <a:rPr lang="fr-FR" i="1" dirty="0"/>
              <a:t>Qu’est-ce qui pourrait être fait et par qui sur le court, moyen et long terme pour répondre à ces besoins? </a:t>
            </a:r>
            <a:endParaRPr lang="fr-FR" dirty="0"/>
          </a:p>
          <a:p>
            <a:pPr lvl="0"/>
            <a:r>
              <a:rPr lang="fr-FR" i="1" dirty="0"/>
              <a:t>De quelle manière hiérarchisez-vous les différents besoins?</a:t>
            </a:r>
            <a:endParaRPr lang="fr-FR" dirty="0"/>
          </a:p>
          <a:p>
            <a:endParaRPr lang="en-GB" dirty="0"/>
          </a:p>
        </p:txBody>
      </p:sp>
    </p:spTree>
    <p:extLst>
      <p:ext uri="{BB962C8B-B14F-4D97-AF65-F5344CB8AC3E}">
        <p14:creationId xmlns:p14="http://schemas.microsoft.com/office/powerpoint/2010/main" val="1589384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Exemples et idées pour la communication des données</a:t>
            </a:r>
          </a:p>
        </p:txBody>
      </p:sp>
      <p:sp>
        <p:nvSpPr>
          <p:cNvPr id="3" name="Content Placeholder 2"/>
          <p:cNvSpPr>
            <a:spLocks noGrp="1"/>
          </p:cNvSpPr>
          <p:nvPr>
            <p:ph idx="1"/>
          </p:nvPr>
        </p:nvSpPr>
        <p:spPr/>
        <p:txBody>
          <a:bodyPr>
            <a:noAutofit/>
          </a:bodyPr>
          <a:lstStyle/>
          <a:p>
            <a:pPr marL="0" indent="0">
              <a:buNone/>
            </a:pPr>
            <a:r>
              <a:rPr lang="fr-FR" sz="1800" u="sng" dirty="0"/>
              <a:t>Instructions</a:t>
            </a:r>
            <a:endParaRPr lang="fr-FR" sz="1800" dirty="0"/>
          </a:p>
          <a:p>
            <a:pPr marL="0" indent="0">
              <a:buNone/>
            </a:pPr>
            <a:r>
              <a:rPr lang="fr-FR" sz="1800" dirty="0"/>
              <a:t>Pour s’assurer que les parties prenantes sont en mesure d’utiliser les données/analyses, celles-ci doivent leur être présentées de manière compréhensible et exploitable. Les experts techniques peuvent demander beaucoup de détails pour interpréter les résultats, tandis que les décideurs politiques de haut niveau s’intéressent aux tendances générales, aux impacts et aux prochaines étapes. Le grand public peut vouloir connaitre la situation actuelle et ce qui peut être fait pour l’améliorer, avec des mots et des illustrations simples et clairs. Comme nous l’apprendrons de l’expert en communication au cours de la session de lancement de décembre, la sélection et la présentation de données doivent être adaptées au public.</a:t>
            </a:r>
          </a:p>
          <a:p>
            <a:pPr marL="0" indent="0">
              <a:buNone/>
            </a:pPr>
            <a:r>
              <a:rPr lang="fr-FR" sz="1800" dirty="0"/>
              <a:t>Veuillez partager des exemples de la manière dont vous communiquez vos données/analyses avec différents publics (par ex: captures d’écran ou liens web). Si vous le souhaitez, vous pouvez également partager vos idées sur le sujet, par ex: dessins et prototypes. Une sélection d’exemples et d’idées sera présentée par l’expert en communication pendant l’atelier mondial.</a:t>
            </a:r>
          </a:p>
        </p:txBody>
      </p:sp>
    </p:spTree>
    <p:extLst>
      <p:ext uri="{BB962C8B-B14F-4D97-AF65-F5344CB8AC3E}">
        <p14:creationId xmlns:p14="http://schemas.microsoft.com/office/powerpoint/2010/main" val="3623061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1494</Words>
  <Application>Microsoft Office PowerPoint</Application>
  <PresentationFormat>Widescreen</PresentationFormat>
  <Paragraphs>59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Exercice volontaire à accomplir par les pays (modèle)</vt:lpstr>
      <vt:lpstr>Au sujet de l‘exercice volontaire</vt:lpstr>
      <vt:lpstr>Processus proposé pour la réalisation de l‘exercice</vt:lpstr>
      <vt:lpstr>Points focaux pour l‘ODD 6</vt:lpstr>
      <vt:lpstr>Experience à ce jour en termes de suivi et de rapportage de l‘ODD 6</vt:lpstr>
      <vt:lpstr>Utilisation des données pour informer les politiques </vt:lpstr>
      <vt:lpstr>Besoins et priorités pour le future</vt:lpstr>
      <vt:lpstr>Exemples et idées pour la communication des données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Schade</dc:creator>
  <cp:lastModifiedBy>Sarah Fragniere Abouljad</cp:lastModifiedBy>
  <cp:revision>136</cp:revision>
  <dcterms:created xsi:type="dcterms:W3CDTF">2021-02-24T21:05:14Z</dcterms:created>
  <dcterms:modified xsi:type="dcterms:W3CDTF">2021-12-06T11:04:58Z</dcterms:modified>
</cp:coreProperties>
</file>