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54" r:id="rId2"/>
    <p:sldId id="353" r:id="rId3"/>
    <p:sldId id="352" r:id="rId4"/>
    <p:sldId id="346" r:id="rId5"/>
    <p:sldId id="347" r:id="rId6"/>
    <p:sldId id="349" r:id="rId7"/>
    <p:sldId id="348" r:id="rId8"/>
    <p:sldId id="35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ancalani, Riccardo (NSL)" initials="BR(" lastIdx="1" clrIdx="0">
    <p:extLst>
      <p:ext uri="{19B8F6BF-5375-455C-9EA6-DF929625EA0E}">
        <p15:presenceInfo xmlns:p15="http://schemas.microsoft.com/office/powerpoint/2012/main" userId="S-1-5-21-2107199734-1002509562-578033828-407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0CECE"/>
    <a:srgbClr val="F4F6F6"/>
    <a:srgbClr val="F36D25"/>
    <a:srgbClr val="279B48"/>
    <a:srgbClr val="009EDB"/>
    <a:srgbClr val="E11484"/>
    <a:srgbClr val="2397D4"/>
    <a:srgbClr val="A21942"/>
    <a:srgbClr val="183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2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03157-0BD5-4774-BB83-84C8F346CB96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04357-7FF2-4D22-A0EF-26E7C62D56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447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9A3-750B-4343-A9BB-CEB5C0C44F8B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C6-EDF0-4D66-AC8E-AF6A89E36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3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9A3-750B-4343-A9BB-CEB5C0C44F8B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C6-EDF0-4D66-AC8E-AF6A89E36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06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9A3-750B-4343-A9BB-CEB5C0C44F8B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C6-EDF0-4D66-AC8E-AF6A89E36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64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9A3-750B-4343-A9BB-CEB5C0C44F8B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C6-EDF0-4D66-AC8E-AF6A89E36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78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9A3-750B-4343-A9BB-CEB5C0C44F8B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C6-EDF0-4D66-AC8E-AF6A89E36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1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9A3-750B-4343-A9BB-CEB5C0C44F8B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C6-EDF0-4D66-AC8E-AF6A89E36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17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9A3-750B-4343-A9BB-CEB5C0C44F8B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C6-EDF0-4D66-AC8E-AF6A89E36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30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9A3-750B-4343-A9BB-CEB5C0C44F8B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C6-EDF0-4D66-AC8E-AF6A89E36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73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9A3-750B-4343-A9BB-CEB5C0C44F8B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C6-EDF0-4D66-AC8E-AF6A89E36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5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9A3-750B-4343-A9BB-CEB5C0C44F8B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C6-EDF0-4D66-AC8E-AF6A89E36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44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9A3-750B-4343-A9BB-CEB5C0C44F8B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C6-EDF0-4D66-AC8E-AF6A89E360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64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Relationship Id="rId22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2930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39A3-750B-4343-A9BB-CEB5C0C44F8B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13EC6-EDF0-4D66-AC8E-AF6A89E3608B}" type="slidenum">
              <a:rPr lang="de-DE" smtClean="0"/>
              <a:t>‹#›</a:t>
            </a:fld>
            <a:endParaRPr lang="de-DE"/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838200" y="5953655"/>
            <a:ext cx="10515600" cy="805389"/>
            <a:chOff x="232132" y="5806820"/>
            <a:chExt cx="11779759" cy="902210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09681" y="5806820"/>
              <a:ext cx="902210" cy="90221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2132" y="5806820"/>
              <a:ext cx="902210" cy="90221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0169" y="5806820"/>
              <a:ext cx="902210" cy="90221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8206" y="5806820"/>
              <a:ext cx="905258" cy="90221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99291" y="5806820"/>
              <a:ext cx="905258" cy="90221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90376" y="5806820"/>
              <a:ext cx="902210" cy="90221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78413" y="5806820"/>
              <a:ext cx="905258" cy="90221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69498" y="5806820"/>
              <a:ext cx="902210" cy="90221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57535" y="5806820"/>
              <a:ext cx="902210" cy="90221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45572" y="5806820"/>
              <a:ext cx="902210" cy="90221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2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33609" y="5806820"/>
              <a:ext cx="902210" cy="90221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121645" y="5806820"/>
              <a:ext cx="902210" cy="9022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468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9EDB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B0F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dg6data.org/" TargetMode="External"/><Relationship Id="rId2" Type="http://schemas.openxmlformats.org/officeDocument/2006/relationships/hyperlink" Target="mailto:monitoring@unwater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dg6monitoring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onitoring@unwater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Cyrl-AZ" dirty="0"/>
              <a:t>Добровольное страновое задание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2-й Глобальный семинар по комплексному мониторингу ЦУР 6: чистая вода и </a:t>
            </a:r>
            <a:r>
              <a:rPr lang="ru-RU" b="1" dirty="0" smtClean="0"/>
              <a:t>санитария</a:t>
            </a:r>
            <a:r>
              <a:rPr lang="en-GB" b="1" dirty="0" smtClean="0"/>
              <a:t> </a:t>
            </a:r>
            <a:endParaRPr lang="en-GB" dirty="0"/>
          </a:p>
          <a:p>
            <a:r>
              <a:rPr lang="ru-RU" dirty="0"/>
              <a:t>9 декабря 2021 года и 8–10 февраля 2022 года в режиме онлайн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94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Информация о задании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/>
              <a:t>Это задание является добровольным, но мы призываем Вашу страну выполнить его, поскольку оно поможет наладить межсекторальный диалог в Вашей стране и будет способствовать более информированным обсуждениям на февральском семинаре.</a:t>
            </a:r>
            <a:endParaRPr lang="en-GB" dirty="0"/>
          </a:p>
          <a:p>
            <a:pPr lvl="0"/>
            <a:r>
              <a:rPr lang="ru-RU" dirty="0"/>
              <a:t>Задание состоит из вопросов по трем темам, непосредственно связанным с темами, которые будут обсуждаться на семинаре. В частности, мы хотели бы узнать больше о том, как Ваша страна проводила мониторинг ЦУР 6 в течение последних нескольких лет (по всем показателям ЦУР 6), как данные передаются и используются в процессах национальной политики, и каковы Ваши потребности и приоритеты для будущей работы. </a:t>
            </a:r>
            <a:endParaRPr lang="en-GB" dirty="0"/>
          </a:p>
          <a:p>
            <a:pPr lvl="0"/>
            <a:r>
              <a:rPr lang="ru-RU" dirty="0"/>
              <a:t>Для выполнения задания Вам рекомендуется созвать совещание с как можно большим числом страновых координаторов по мониторингу ЦУР 6. К ним относятся координаторы по общим вопросам мониторинга ЦУР 6, все координаторы по конкретным показателям (в министерствах), а также контакты в национальном статистическом управлении, несущем общую ответственность за отчетность в области ЦУР. </a:t>
            </a:r>
            <a:endParaRPr lang="en-GB" dirty="0"/>
          </a:p>
          <a:p>
            <a:pPr lvl="0"/>
            <a:r>
              <a:rPr lang="ru-RU" dirty="0"/>
              <a:t>Если Вы еще не знакомы с другими координаторами в Вашей стране, напишите нам на электронную почту </a:t>
            </a:r>
            <a:r>
              <a:rPr lang="ru-RU" u="sng" dirty="0">
                <a:hlinkClick r:id="rId2"/>
              </a:rPr>
              <a:t>monitoring@unwater.org</a:t>
            </a:r>
            <a:r>
              <a:rPr lang="ru-RU" dirty="0"/>
              <a:t>, и мы поможем Вам связаться с ними. Вы можете просмотреть все данные, представленные Вашей страной, на странице </a:t>
            </a:r>
            <a:r>
              <a:rPr lang="ru-RU" u="sng" dirty="0">
                <a:hlinkClick r:id="rId3"/>
              </a:rPr>
              <a:t>https://sdg6data.org/</a:t>
            </a:r>
            <a:r>
              <a:rPr lang="ru-RU" dirty="0"/>
              <a:t>.</a:t>
            </a:r>
            <a:endParaRPr lang="en-GB" dirty="0"/>
          </a:p>
          <a:p>
            <a:pPr lvl="0"/>
            <a:r>
              <a:rPr lang="ru-RU" dirty="0"/>
              <a:t>Задание будет представлено в ходе стартовой сессии </a:t>
            </a:r>
            <a:r>
              <a:rPr lang="ru-RU" b="1" dirty="0"/>
              <a:t>9 декабря 2021 года</a:t>
            </a:r>
            <a:r>
              <a:rPr lang="ru-RU" dirty="0"/>
              <a:t>, на котором Вы сможете задать любые возникшие вопросы. Вы также можете задавать вопросы по электронной почте </a:t>
            </a:r>
            <a:r>
              <a:rPr lang="ru-RU" u="sng" dirty="0">
                <a:hlinkClick r:id="rId2"/>
              </a:rPr>
              <a:t>monitoring@unwater.org</a:t>
            </a:r>
            <a:r>
              <a:rPr lang="ru-RU" dirty="0"/>
              <a:t>.</a:t>
            </a:r>
            <a:endParaRPr lang="en-GB" dirty="0"/>
          </a:p>
          <a:p>
            <a:pPr lvl="0"/>
            <a:r>
              <a:rPr lang="ru-RU" dirty="0"/>
              <a:t>Используйте предложенный шаблон для представления совместного опыта Вашей страны (дополнительные слайды могут быть добавлены по необходимости). На каждой странице вы найдете желтое поле с инструкциями для руководства дискуссией.</a:t>
            </a:r>
            <a:endParaRPr lang="en-GB" dirty="0"/>
          </a:p>
          <a:p>
            <a:pPr lvl="0"/>
            <a:r>
              <a:rPr lang="ru-RU" dirty="0"/>
              <a:t>Странам предлагается выполнить и отправить задание по адресу </a:t>
            </a:r>
            <a:r>
              <a:rPr lang="ru-RU" u="sng" dirty="0">
                <a:hlinkClick r:id="rId2"/>
              </a:rPr>
              <a:t>monitoring@unwater.org</a:t>
            </a:r>
            <a:r>
              <a:rPr lang="ru-RU" dirty="0"/>
              <a:t> не позднее </a:t>
            </a:r>
            <a:r>
              <a:rPr lang="ru-RU" b="1" dirty="0"/>
              <a:t>31 января 2022 года</a:t>
            </a:r>
            <a:r>
              <a:rPr lang="ru-RU" dirty="0"/>
              <a:t>.</a:t>
            </a:r>
            <a:endParaRPr lang="en-GB" dirty="0"/>
          </a:p>
          <a:p>
            <a:pPr lvl="0"/>
            <a:r>
              <a:rPr lang="ru-RU" dirty="0"/>
              <a:t>Представленный контент поможет направить дискуссии на семинаре, а также спланировать следующий этап Инициативы «ООН-Водные ресурсы» по комплексному мониторингу ЦУР 6. При необходимости контент также будет размещен на сайте </a:t>
            </a:r>
            <a:r>
              <a:rPr lang="ru-RU" u="sng" dirty="0">
                <a:hlinkClick r:id="rId4"/>
              </a:rPr>
              <a:t>https://www.sdg6monitoring.org/</a:t>
            </a:r>
            <a:r>
              <a:rPr lang="ru-RU" dirty="0"/>
              <a:t>, чтобы вдохновить другие страны на их работу (сообщите нам, если Вы не желаете, чтобы задание Вашей страны было опубликовано).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45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Cyrl-AZ" dirty="0"/>
              <a:t>Предлагаемый процесс выполнения задания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dirty="0"/>
              <a:t>Свяжитесь с другими координаторами по ЦУР 6 в Вашей стране, чтобы назначить встречу (виртуальную или очную, если позволяет ситуация).</a:t>
            </a:r>
            <a:endParaRPr lang="en-GB" sz="1800" dirty="0"/>
          </a:p>
          <a:p>
            <a:pPr lvl="0"/>
            <a:r>
              <a:rPr lang="ru-RU" sz="1800" dirty="0"/>
              <a:t>Каждый координатор готовится к встрече, рассматривая вопросы со своей точки зрения, и при необходимости консультируется с другими коллегами.</a:t>
            </a:r>
            <a:endParaRPr lang="en-GB" sz="1800" dirty="0"/>
          </a:p>
          <a:p>
            <a:pPr lvl="0"/>
            <a:r>
              <a:rPr lang="ru-RU" sz="1800" dirty="0"/>
              <a:t>Все координаторы принимают участие в дискуссии, обсуждая вопросы в группе, чтобы проанализировать как опыт в области конкретного показателя, так и межсекторальный опыт.</a:t>
            </a:r>
            <a:endParaRPr lang="en-GB" sz="1800" dirty="0"/>
          </a:p>
          <a:p>
            <a:pPr lvl="0"/>
            <a:r>
              <a:rPr lang="ru-RU" sz="1800" dirty="0"/>
              <a:t>Один координатор выступает в качестве докладчика (это, скорее всего, будет координатор по общим вопросам) и подводит итоги обсуждения, а также выполняет задание на основе предоставленного шаблона (данная презентация). </a:t>
            </a:r>
            <a:endParaRPr lang="en-GB" sz="1800" dirty="0"/>
          </a:p>
          <a:p>
            <a:pPr lvl="0"/>
            <a:r>
              <a:rPr lang="ru-RU" sz="1800" dirty="0"/>
              <a:t>Выполненное задание рассматривается всеми координационными центрами, а затем пересылается на электронную почту </a:t>
            </a:r>
            <a:r>
              <a:rPr lang="ru-RU" sz="1800" u="sng" dirty="0">
                <a:hlinkClick r:id="rId2"/>
              </a:rPr>
              <a:t>monitoring@unwater.org</a:t>
            </a:r>
            <a:r>
              <a:rPr lang="ru-RU" sz="1800" dirty="0"/>
              <a:t> не позднее 31 января 2022 года.</a:t>
            </a:r>
            <a:endParaRPr lang="en-GB" sz="1800" dirty="0"/>
          </a:p>
          <a:p>
            <a:r>
              <a:rPr lang="ru-RU" sz="1800" dirty="0"/>
              <a:t>Все координаторы участвуют в семинаре, чтобы поделиться опытом страны с другими участвующими странами.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3387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u="sng" dirty="0"/>
              <a:t>Инструкции</a:t>
            </a:r>
            <a:endParaRPr lang="en-GB" sz="1800" dirty="0"/>
          </a:p>
          <a:p>
            <a:r>
              <a:rPr lang="ru-RU" sz="1800" dirty="0"/>
              <a:t>Перечислите всех координаторов, которые участвовали в выполнении задания (название, организация и рассматриваемые показатели).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Страновые координаторы по ЦУР 6</a:t>
            </a:r>
            <a:endParaRPr lang="en-GB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96000" y="3260366"/>
            <a:ext cx="10800000" cy="2466252"/>
            <a:chOff x="398009" y="3260366"/>
            <a:chExt cx="11574386" cy="264308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8275" y="4654999"/>
              <a:ext cx="1248455" cy="1248455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3408" y="4654999"/>
              <a:ext cx="1248455" cy="1248455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3409" y="3260366"/>
              <a:ext cx="1248455" cy="124845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8541" y="4654999"/>
              <a:ext cx="1248455" cy="1248455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8807" y="4654999"/>
              <a:ext cx="1248455" cy="1248455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3940" y="4654999"/>
              <a:ext cx="1248455" cy="1248455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3674" y="4654999"/>
              <a:ext cx="1248455" cy="1248455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3940" y="3260366"/>
              <a:ext cx="1248455" cy="124845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8808" y="3260366"/>
              <a:ext cx="1248455" cy="1248455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3675" y="3260366"/>
              <a:ext cx="1248455" cy="1248455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8542" y="3260366"/>
              <a:ext cx="1248455" cy="1248455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8276" y="3260366"/>
              <a:ext cx="1248455" cy="1248455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143" y="3260366"/>
              <a:ext cx="1248455" cy="1248455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142" y="4654999"/>
              <a:ext cx="1248455" cy="1248455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010" y="3260366"/>
              <a:ext cx="1248455" cy="1248455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009" y="4654999"/>
              <a:ext cx="1248455" cy="12484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4419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Накопленный на данный момент опыт в области мониторинга и отчетности ЦУР 6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u="sng" dirty="0"/>
              <a:t>Инструкции</a:t>
            </a:r>
            <a:endParaRPr lang="en-GB" dirty="0"/>
          </a:p>
          <a:p>
            <a:r>
              <a:rPr lang="ru-RU" dirty="0"/>
              <a:t>Опишите работу по мониторингу ЦУР 6 в Вашей стране за последние несколько лет (2018–2021 гг.). Подведите итоги обсуждения здесь (дополнительные слайды могут быть добавлены при необходимости</a:t>
            </a:r>
            <a:r>
              <a:rPr lang="ru-RU" dirty="0" smtClean="0"/>
              <a:t>).</a:t>
            </a:r>
            <a:endParaRPr lang="de-DE" dirty="0" smtClean="0"/>
          </a:p>
          <a:p>
            <a:endParaRPr lang="en-GB" dirty="0"/>
          </a:p>
          <a:p>
            <a:pPr marL="0" indent="0">
              <a:buNone/>
            </a:pPr>
            <a:r>
              <a:rPr lang="ru-RU" u="sng" dirty="0"/>
              <a:t>Возможные вопросы для рассмотрения:</a:t>
            </a:r>
            <a:endParaRPr lang="en-GB" dirty="0"/>
          </a:p>
          <a:p>
            <a:pPr lvl="0"/>
            <a:r>
              <a:rPr lang="ru-RU" i="1" dirty="0"/>
              <a:t>Как Вы организовали сбор данных и какие учреждения/организации были задействованы (например, национальное статистическое управление, отраслевые министерства, местные органы власти, региональные организации, научные круги, частный сектор, НПО и т. д.)?</a:t>
            </a:r>
            <a:endParaRPr lang="en-GB" dirty="0"/>
          </a:p>
          <a:p>
            <a:pPr lvl="0"/>
            <a:r>
              <a:rPr lang="ru-RU" i="1" dirty="0"/>
              <a:t>Обсуждали ли Вы эту работу с другими координаторами (ЦУР 6) в Вашей стране?</a:t>
            </a:r>
            <a:endParaRPr lang="en-GB" dirty="0"/>
          </a:p>
          <a:p>
            <a:pPr lvl="0"/>
            <a:r>
              <a:rPr lang="ru-RU" i="1" dirty="0"/>
              <a:t>Удалось ли Вам предоставить требуемые данные (если нет, то почему)? Каковы основные пробелы в данных?</a:t>
            </a:r>
            <a:endParaRPr lang="en-GB" dirty="0"/>
          </a:p>
          <a:p>
            <a:pPr lvl="0"/>
            <a:r>
              <a:rPr lang="ru-RU" i="1" dirty="0"/>
              <a:t>Что Вы думаете о процессе отчетности? </a:t>
            </a:r>
            <a:endParaRPr lang="en-GB" dirty="0"/>
          </a:p>
          <a:p>
            <a:pPr lvl="0"/>
            <a:r>
              <a:rPr lang="ru-RU" i="1" dirty="0"/>
              <a:t>Какова была значимость этого процесса на национальном уровне?</a:t>
            </a:r>
            <a:endParaRPr lang="en-GB" dirty="0"/>
          </a:p>
          <a:p>
            <a:pPr lvl="0"/>
            <a:r>
              <a:rPr lang="ru-RU" i="1" dirty="0"/>
              <a:t>Какую поддержку Вы получили от учреждения-хранителя ООН (например, методология, служба поддержки, двусторонние звонки, вебинары)?</a:t>
            </a:r>
            <a:endParaRPr lang="en-GB" dirty="0"/>
          </a:p>
          <a:p>
            <a:pPr lvl="0"/>
            <a:r>
              <a:rPr lang="ru-RU" i="1" dirty="0"/>
              <a:t>Каковы были основные проблемы и возможности, которые возникли в процессе? Какие основные уроки были извлечены? </a:t>
            </a:r>
            <a:endParaRPr lang="en-GB" dirty="0"/>
          </a:p>
          <a:p>
            <a:pPr lvl="0"/>
            <a:r>
              <a:rPr lang="ru-RU" i="1" dirty="0"/>
              <a:t>Как Вы могли бы улучшить институциональное сотрудничество между показателями и секторами?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54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Использование данных для информирования политики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u="sng" dirty="0"/>
              <a:t>Инструкции</a:t>
            </a:r>
            <a:endParaRPr lang="en-GB" dirty="0"/>
          </a:p>
          <a:p>
            <a:r>
              <a:rPr lang="ru-RU" dirty="0"/>
              <a:t>Высококачественные данные позволяют разрабатывать политику и принимать решения на основе фактических данных, обеспечивать подотчетность и прозрачность, а также привлекать политические обязательства и государственные и частные инвестиции. Расскажите, как собранные данные/результаты анализа используются для разработки политики и других целей на различных уровнях в Вашей стране. Подведите итоги обсуждения здесь (дополнительные слайды могут быть добавлены при необходимости</a:t>
            </a:r>
            <a:r>
              <a:rPr lang="ru-RU" dirty="0" smtClean="0"/>
              <a:t>).</a:t>
            </a:r>
            <a:endParaRPr lang="de-DE" dirty="0" smtClean="0"/>
          </a:p>
          <a:p>
            <a:endParaRPr lang="en-GB" dirty="0"/>
          </a:p>
          <a:p>
            <a:pPr marL="0" indent="0">
              <a:buNone/>
            </a:pPr>
            <a:r>
              <a:rPr lang="ru-RU" u="sng" dirty="0"/>
              <a:t>Возможные вопросы для рассмотрения:</a:t>
            </a:r>
            <a:endParaRPr lang="en-GB" dirty="0"/>
          </a:p>
          <a:p>
            <a:pPr lvl="0"/>
            <a:r>
              <a:rPr lang="ru-RU" i="1" dirty="0"/>
              <a:t>Каковы основные виды использования данных (например, повышение осведомленности, информационно-пропагандистская деятельность и финансирование), на каком уровне: местном, национальном или международном (например, партнеры по развитию, финансовые учреждения)?</a:t>
            </a:r>
            <a:endParaRPr lang="en-GB" dirty="0"/>
          </a:p>
          <a:p>
            <a:pPr lvl="0"/>
            <a:r>
              <a:rPr lang="ru-RU" i="1" dirty="0"/>
              <a:t>Какие процессы политики извлекают наибольшую выгоду из этих данных? </a:t>
            </a:r>
            <a:endParaRPr lang="en-GB" dirty="0"/>
          </a:p>
          <a:p>
            <a:pPr lvl="0"/>
            <a:r>
              <a:rPr lang="ru-RU" i="1" dirty="0"/>
              <a:t>Какие виды анализа Вы проводите с данными и объединяете ли Вы данные из нескольких секторов? </a:t>
            </a:r>
            <a:endParaRPr lang="en-GB" dirty="0"/>
          </a:p>
          <a:p>
            <a:pPr lvl="0"/>
            <a:r>
              <a:rPr lang="ru-RU" i="1" dirty="0"/>
              <a:t>С кем Вы делитесь данными (с какими учреждениями/секторами, на каком уровне должностного положения)? Был ли процесс отчетности полезным с точки зрения последующего обмена данными и их использования?  </a:t>
            </a:r>
            <a:endParaRPr lang="en-GB" dirty="0"/>
          </a:p>
          <a:p>
            <a:pPr lvl="0"/>
            <a:r>
              <a:rPr lang="ru-RU" i="1" dirty="0"/>
              <a:t>Как Вы делитесь результатами (например, с помощью технических отчетов, сводных отчетов, через веб-сайт, социальные сети, газеты, на встречах и т. д.)? </a:t>
            </a:r>
            <a:endParaRPr lang="en-GB" dirty="0"/>
          </a:p>
          <a:p>
            <a:pPr lvl="0"/>
            <a:r>
              <a:rPr lang="ru-RU" i="1" dirty="0"/>
              <a:t>Каковы основные проблемы и возможности использования данных для принятия обоснованных политических решений? </a:t>
            </a:r>
            <a:endParaRPr lang="en-GB" dirty="0"/>
          </a:p>
          <a:p>
            <a:pPr lvl="0"/>
            <a:r>
              <a:rPr lang="ru-RU" i="1" dirty="0"/>
              <a:t>Как Вы могли бы повысить уровень использования данных между аудиториями/секторами?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494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Потребности и приоритеты в будущем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u="sng" dirty="0"/>
              <a:t>Инструкции</a:t>
            </a:r>
            <a:endParaRPr lang="en-GB" dirty="0"/>
          </a:p>
          <a:p>
            <a:r>
              <a:rPr lang="ru-RU" dirty="0"/>
              <a:t>Основываясь на Ваших обсуждениях прошлого опыта мониторинга и использования данных, каковы основные потребности и приоритеты для будущего мониторинга в области чистой воды и санитарии в Вашей стране? Подведите итоги обсуждения здесь (дополнительные слайды могут быть добавлены при необходимости</a:t>
            </a:r>
            <a:r>
              <a:rPr lang="ru-RU" dirty="0" smtClean="0"/>
              <a:t>).</a:t>
            </a:r>
            <a:endParaRPr lang="de-DE" dirty="0" smtClean="0"/>
          </a:p>
          <a:p>
            <a:endParaRPr lang="en-GB" dirty="0"/>
          </a:p>
          <a:p>
            <a:pPr marL="0" indent="0">
              <a:buNone/>
            </a:pPr>
            <a:r>
              <a:rPr lang="ru-RU" u="sng" dirty="0"/>
              <a:t>Возможные вопросы для рассмотрения</a:t>
            </a:r>
            <a:endParaRPr lang="en-GB" dirty="0"/>
          </a:p>
          <a:p>
            <a:pPr lvl="0"/>
            <a:r>
              <a:rPr lang="ru-RU" i="1" dirty="0"/>
              <a:t>Что Вы предпринимаете в настоящее время для устранения существующих пробелов в данных?</a:t>
            </a:r>
            <a:endParaRPr lang="en-GB" dirty="0"/>
          </a:p>
          <a:p>
            <a:pPr lvl="0"/>
            <a:r>
              <a:rPr lang="ru-RU" i="1" dirty="0"/>
              <a:t>Каковы основные области, которые Вы хотели бы улучшить в рамках будущего мониторинга, отчетности и использования данных ЦУР 6 в Вашей стране? Возможно, Вы захотите рассмотреть различные ускорители, такие как управление, развитие потенциала, финансирование и инновации.</a:t>
            </a:r>
            <a:endParaRPr lang="en-GB" dirty="0"/>
          </a:p>
          <a:p>
            <a:pPr lvl="0"/>
            <a:r>
              <a:rPr lang="ru-RU" i="1" dirty="0"/>
              <a:t>Какие потребности зависят от конкретных показателей, а какие являются междисциплинарными? </a:t>
            </a:r>
            <a:endParaRPr lang="en-GB" dirty="0"/>
          </a:p>
          <a:p>
            <a:pPr lvl="0"/>
            <a:r>
              <a:rPr lang="ru-RU" i="1" dirty="0"/>
              <a:t>На каком уровне и в рамках каких секторов можно/следует удовлетворять различные потребности? </a:t>
            </a:r>
            <a:endParaRPr lang="en-GB" dirty="0"/>
          </a:p>
          <a:p>
            <a:pPr lvl="0"/>
            <a:r>
              <a:rPr lang="ru-RU" i="1" dirty="0"/>
              <a:t>Что и кем может быть сделано в краткосрочной/среднесрочной/долгосрочной перспективе для удовлетворения этих потребностей? </a:t>
            </a:r>
            <a:endParaRPr lang="en-GB" dirty="0"/>
          </a:p>
          <a:p>
            <a:pPr lvl="0"/>
            <a:r>
              <a:rPr lang="ru-RU" i="1" dirty="0"/>
              <a:t>Как Вы расставляете приоритеты для различных потребностей</a:t>
            </a:r>
            <a:r>
              <a:rPr lang="ru-RU" i="1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38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Примеры и идеи для передачи данных (НЕОБЯЗАТЕЛЬНО)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u="sng" dirty="0"/>
              <a:t>Инструкции</a:t>
            </a:r>
            <a:endParaRPr lang="en-GB" sz="1800" dirty="0"/>
          </a:p>
          <a:p>
            <a:r>
              <a:rPr lang="ru-RU" sz="1800" dirty="0"/>
              <a:t>Чтобы заинтересованные стороны могли использовать данные/анализ, материалы должны быть представлены понятным и действенным способом. Технические эксперты могут запросить детальные описания для интерпретации результатов, в то время как высокопоставленные политики заинтересованы в общих тенденциях, влиянии и последующих шагах. Тогда как общественность, возможно, захочет узнать о текущей ситуации и о том, что можно сделать для ее улучшения, простыми и понятными словами и с иллюстрациями. Наш эксперт по коммуникациям во время декабрьской стартовой сессии расскажет, что отбор и представление данных должны быть адаптированы для соответствия определенной аудитории.</a:t>
            </a:r>
            <a:endParaRPr lang="en-GB" sz="1800" dirty="0"/>
          </a:p>
          <a:p>
            <a:r>
              <a:rPr lang="ru-RU" sz="1800" dirty="0"/>
              <a:t>Мы предлагаем Вам поделиться с нами примерами того, как Вы передаете свои данные/анализ различным типам аудиторий (например, с помощью снимков экрана или ссылок). Вы также можете по желанию поделиться своими идеями относительно этого вопроса, например, черновыми вариантами и прототипами. Подборка этих примеров/идей будет представлена экспертом по коммуникациям в ходе глобального семинара.</a:t>
            </a: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23061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1263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Добровольное страновое задание</vt:lpstr>
      <vt:lpstr>Информация о задании</vt:lpstr>
      <vt:lpstr>Предлагаемый процесс выполнения задания</vt:lpstr>
      <vt:lpstr>Страновые координаторы по ЦУР 6</vt:lpstr>
      <vt:lpstr>Накопленный на данный момент опыт в области мониторинга и отчетности ЦУР 6</vt:lpstr>
      <vt:lpstr>Использование данных для информирования политики</vt:lpstr>
      <vt:lpstr>Потребности и приоритеты в будущем</vt:lpstr>
      <vt:lpstr>Примеры и идеи для передачи данных (НЕОБЯЗАТЕЛЬНО)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Schade</dc:creator>
  <cp:lastModifiedBy>Maria Schade</cp:lastModifiedBy>
  <cp:revision>128</cp:revision>
  <dcterms:created xsi:type="dcterms:W3CDTF">2021-02-24T21:05:14Z</dcterms:created>
  <dcterms:modified xsi:type="dcterms:W3CDTF">2021-12-06T09:33:11Z</dcterms:modified>
</cp:coreProperties>
</file>